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9" r:id="rId1"/>
  </p:sldMasterIdLst>
  <p:notesMasterIdLst>
    <p:notesMasterId r:id="rId48"/>
  </p:notesMasterIdLst>
  <p:sldIdLst>
    <p:sldId id="256" r:id="rId2"/>
    <p:sldId id="536" r:id="rId3"/>
    <p:sldId id="547" r:id="rId4"/>
    <p:sldId id="549" r:id="rId5"/>
    <p:sldId id="551" r:id="rId6"/>
    <p:sldId id="552" r:id="rId7"/>
    <p:sldId id="545" r:id="rId8"/>
    <p:sldId id="554" r:id="rId9"/>
    <p:sldId id="560" r:id="rId10"/>
    <p:sldId id="548" r:id="rId11"/>
    <p:sldId id="561" r:id="rId12"/>
    <p:sldId id="556" r:id="rId13"/>
    <p:sldId id="606" r:id="rId14"/>
    <p:sldId id="608" r:id="rId15"/>
    <p:sldId id="604" r:id="rId16"/>
    <p:sldId id="607" r:id="rId17"/>
    <p:sldId id="609" r:id="rId18"/>
    <p:sldId id="610" r:id="rId19"/>
    <p:sldId id="611" r:id="rId20"/>
    <p:sldId id="612" r:id="rId21"/>
    <p:sldId id="613" r:id="rId22"/>
    <p:sldId id="614" r:id="rId23"/>
    <p:sldId id="615" r:id="rId24"/>
    <p:sldId id="616" r:id="rId25"/>
    <p:sldId id="617" r:id="rId26"/>
    <p:sldId id="618" r:id="rId27"/>
    <p:sldId id="619" r:id="rId28"/>
    <p:sldId id="620" r:id="rId29"/>
    <p:sldId id="621" r:id="rId30"/>
    <p:sldId id="622" r:id="rId31"/>
    <p:sldId id="623" r:id="rId32"/>
    <p:sldId id="624" r:id="rId33"/>
    <p:sldId id="626" r:id="rId34"/>
    <p:sldId id="625" r:id="rId35"/>
    <p:sldId id="627" r:id="rId36"/>
    <p:sldId id="628" r:id="rId37"/>
    <p:sldId id="629" r:id="rId38"/>
    <p:sldId id="630" r:id="rId39"/>
    <p:sldId id="631" r:id="rId40"/>
    <p:sldId id="632" r:id="rId41"/>
    <p:sldId id="633" r:id="rId42"/>
    <p:sldId id="634" r:id="rId43"/>
    <p:sldId id="636" r:id="rId44"/>
    <p:sldId id="635" r:id="rId45"/>
    <p:sldId id="603" r:id="rId46"/>
    <p:sldId id="350" r:id="rId47"/>
  </p:sldIdLst>
  <p:sldSz cx="9144000" cy="6858000" type="screen4x3"/>
  <p:notesSz cx="7010400" cy="9296400"/>
  <p:defaultTextStyle>
    <a:defPPr>
      <a:defRPr lang="en-US"/>
    </a:defPPr>
    <a:lvl1pPr algn="l" rtl="0" eaLnBrk="0" fontAlgn="base" hangingPunct="0">
      <a:spcBef>
        <a:spcPct val="0"/>
      </a:spcBef>
      <a:spcAft>
        <a:spcPct val="0"/>
      </a:spcAft>
      <a:defRPr b="1" kern="1200">
        <a:solidFill>
          <a:schemeClr val="tx1"/>
        </a:solidFill>
        <a:latin typeface="Arial" charset="0"/>
        <a:ea typeface="+mn-ea"/>
        <a:cs typeface="Arial" charset="0"/>
      </a:defRPr>
    </a:lvl1pPr>
    <a:lvl2pPr marL="457200" algn="l" rtl="0" eaLnBrk="0" fontAlgn="base" hangingPunct="0">
      <a:spcBef>
        <a:spcPct val="0"/>
      </a:spcBef>
      <a:spcAft>
        <a:spcPct val="0"/>
      </a:spcAft>
      <a:defRPr b="1" kern="1200">
        <a:solidFill>
          <a:schemeClr val="tx1"/>
        </a:solidFill>
        <a:latin typeface="Arial" charset="0"/>
        <a:ea typeface="+mn-ea"/>
        <a:cs typeface="Arial" charset="0"/>
      </a:defRPr>
    </a:lvl2pPr>
    <a:lvl3pPr marL="914400" algn="l" rtl="0" eaLnBrk="0" fontAlgn="base" hangingPunct="0">
      <a:spcBef>
        <a:spcPct val="0"/>
      </a:spcBef>
      <a:spcAft>
        <a:spcPct val="0"/>
      </a:spcAft>
      <a:defRPr b="1" kern="1200">
        <a:solidFill>
          <a:schemeClr val="tx1"/>
        </a:solidFill>
        <a:latin typeface="Arial" charset="0"/>
        <a:ea typeface="+mn-ea"/>
        <a:cs typeface="Arial" charset="0"/>
      </a:defRPr>
    </a:lvl3pPr>
    <a:lvl4pPr marL="1371600" algn="l" rtl="0" eaLnBrk="0" fontAlgn="base" hangingPunct="0">
      <a:spcBef>
        <a:spcPct val="0"/>
      </a:spcBef>
      <a:spcAft>
        <a:spcPct val="0"/>
      </a:spcAft>
      <a:defRPr b="1" kern="1200">
        <a:solidFill>
          <a:schemeClr val="tx1"/>
        </a:solidFill>
        <a:latin typeface="Arial" charset="0"/>
        <a:ea typeface="+mn-ea"/>
        <a:cs typeface="Arial" charset="0"/>
      </a:defRPr>
    </a:lvl4pPr>
    <a:lvl5pPr marL="1828800" algn="l" rtl="0" eaLnBrk="0" fontAlgn="base" hangingPunct="0">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33CC"/>
    <a:srgbClr val="FF33CC"/>
    <a:srgbClr val="A3F995"/>
    <a:srgbClr val="FFF3CD"/>
    <a:srgbClr val="CC0000"/>
    <a:srgbClr val="FFCCCC"/>
    <a:srgbClr val="FF99FF"/>
    <a:srgbClr val="FFCCFF"/>
  </p:clrMru>
</p:presentationPr>
</file>

<file path=ppt/tableStyles.xml><?xml version="1.0" encoding="utf-8"?>
<a:tblStyleLst xmlns:a="http://schemas.openxmlformats.org/drawingml/2006/main" def="{5C22544A-7EE6-4342-B048-85BDC9FD1C3A}">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3" autoAdjust="0"/>
    <p:restoredTop sz="94737" autoAdjust="0"/>
  </p:normalViewPr>
  <p:slideViewPr>
    <p:cSldViewPr>
      <p:cViewPr varScale="1">
        <p:scale>
          <a:sx n="45" d="100"/>
          <a:sy n="45" d="100"/>
        </p:scale>
        <p:origin x="-51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200">
                <a:latin typeface="Arial" charset="0"/>
                <a:cs typeface="Arial" charset="0"/>
              </a:defRPr>
            </a:lvl1pPr>
          </a:lstStyle>
          <a:p>
            <a:pPr>
              <a:defRPr/>
            </a:pPr>
            <a:endParaRPr lang="es-ES"/>
          </a:p>
        </p:txBody>
      </p:sp>
      <p:sp>
        <p:nvSpPr>
          <p:cNvPr id="35843"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200">
                <a:latin typeface="Arial" charset="0"/>
                <a:cs typeface="Arial" charset="0"/>
              </a:defRPr>
            </a:lvl1pPr>
          </a:lstStyle>
          <a:p>
            <a:pPr>
              <a:defRPr/>
            </a:pPr>
            <a:fld id="{537E1273-A8A8-49E9-87F8-B97EA11D1CEB}" type="datetimeFigureOut">
              <a:rPr lang="es-ES"/>
              <a:pPr>
                <a:defRPr/>
              </a:pPr>
              <a:t>09/02/2015</a:t>
            </a:fld>
            <a:endParaRPr lang="es-ES"/>
          </a:p>
        </p:txBody>
      </p:sp>
      <p:sp>
        <p:nvSpPr>
          <p:cNvPr id="307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35846"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200">
                <a:latin typeface="Arial" charset="0"/>
                <a:cs typeface="Arial" charset="0"/>
              </a:defRPr>
            </a:lvl1pPr>
          </a:lstStyle>
          <a:p>
            <a:pPr>
              <a:defRPr/>
            </a:pPr>
            <a:endParaRPr lang="es-ES"/>
          </a:p>
        </p:txBody>
      </p:sp>
      <p:sp>
        <p:nvSpPr>
          <p:cNvPr id="35847"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2766160B-7027-4EB4-9144-308BEE964F54}" type="slidenum">
              <a:rPr lang="es-ES" altLang="es-SV"/>
              <a:pPr/>
              <a:t>‹Nº›</a:t>
            </a:fld>
            <a:endParaRPr lang="es-ES" altLang="es-S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6 w 1000"/>
              <a:gd name="T3" fmla="*/ 0 h 1000"/>
              <a:gd name="T4" fmla="*/ 2147483646 w 1000"/>
              <a:gd name="T5" fmla="*/ 2147483646 h 1000"/>
              <a:gd name="T6" fmla="*/ 0 w 1000"/>
              <a:gd name="T7" fmla="*/ 2147483646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US"/>
          </a:p>
        </p:txBody>
      </p:sp>
      <p:sp>
        <p:nvSpPr>
          <p:cNvPr id="48130" name="Rectangle 2"/>
          <p:cNvSpPr>
            <a:spLocks noGrp="1" noChangeArrowheads="1"/>
          </p:cNvSpPr>
          <p:nvPr>
            <p:ph type="ctrTitle"/>
          </p:nvPr>
        </p:nvSpPr>
        <p:spPr>
          <a:xfrm>
            <a:off x="685800" y="990600"/>
            <a:ext cx="7772400" cy="1371600"/>
          </a:xfrm>
        </p:spPr>
        <p:txBody>
          <a:bodyPr/>
          <a:lstStyle>
            <a:lvl1pPr>
              <a:defRPr sz="4000"/>
            </a:lvl1pPr>
          </a:lstStyle>
          <a:p>
            <a:r>
              <a:rPr lang="es-ES"/>
              <a:t>Haga clic para cambiar el estilo de título	</a:t>
            </a:r>
          </a:p>
        </p:txBody>
      </p:sp>
      <p:sp>
        <p:nvSpPr>
          <p:cNvPr id="48131"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es-ES"/>
              <a:t>Haga clic para modificar el estilo de subtítulo del patrón</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fld id="{298E62B8-B066-4B17-9F5B-7B00F86E7466}" type="datetime1">
              <a:rPr lang="en-US"/>
              <a:pPr>
                <a:defRPr/>
              </a:pPr>
              <a:t>2/9/2015</a:t>
            </a:fld>
            <a:endParaRPr lang="es-ES"/>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s-ES"/>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fld id="{56FDC031-3DD1-4EF5-A2CB-D83D97D94329}" type="slidenum">
              <a:rPr lang="es-ES" altLang="es-SV"/>
              <a:pPr/>
              <a:t>‹Nº›</a:t>
            </a:fld>
            <a:endParaRPr lang="es-ES" altLang="es-S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fld id="{29EE29E9-C2F8-4C42-997C-38050A6CACBB}" type="datetime1">
              <a:rPr lang="en-US"/>
              <a:pPr>
                <a:defRPr/>
              </a:pPr>
              <a:t>2/9/2015</a:t>
            </a:fld>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fld id="{91C26DC6-F9EC-4A39-9BD1-E0D725354E67}" type="slidenum">
              <a:rPr lang="es-ES" altLang="es-SV"/>
              <a:pPr/>
              <a:t>‹Nº›</a:t>
            </a:fld>
            <a:endParaRPr lang="es-ES" altLang="es-S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73838" y="304800"/>
            <a:ext cx="2001837" cy="57150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566738" y="304800"/>
            <a:ext cx="5854700" cy="5715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fld id="{8B0483F3-0E26-455B-B1AA-8C72CACB76D4}" type="datetime1">
              <a:rPr lang="en-US"/>
              <a:pPr>
                <a:defRPr/>
              </a:pPr>
              <a:t>2/9/2015</a:t>
            </a:fld>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fld id="{DA3A39C5-128E-4F4A-A9BC-DFEF7A6E710B}" type="slidenum">
              <a:rPr lang="es-ES" altLang="es-SV"/>
              <a:pPr/>
              <a:t>‹Nº›</a:t>
            </a:fld>
            <a:endParaRPr lang="es-ES" altLang="es-S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574675" y="304800"/>
            <a:ext cx="8001000" cy="1216025"/>
          </a:xfrm>
        </p:spPr>
        <p:txBody>
          <a:bodyPr/>
          <a:lstStyle/>
          <a:p>
            <a:r>
              <a:rPr lang="es-ES" smtClean="0"/>
              <a:t>Haga clic para modificar el estilo de título del patrón</a:t>
            </a:r>
            <a:endParaRPr lang="es-SV"/>
          </a:p>
        </p:txBody>
      </p:sp>
      <p:sp>
        <p:nvSpPr>
          <p:cNvPr id="3" name="2 Marcador de tabla"/>
          <p:cNvSpPr>
            <a:spLocks noGrp="1"/>
          </p:cNvSpPr>
          <p:nvPr>
            <p:ph type="tbl" idx="1"/>
          </p:nvPr>
        </p:nvSpPr>
        <p:spPr>
          <a:xfrm>
            <a:off x="566738" y="1752600"/>
            <a:ext cx="8001000" cy="4267200"/>
          </a:xfrm>
        </p:spPr>
        <p:txBody>
          <a:bodyPr/>
          <a:lstStyle/>
          <a:p>
            <a:pPr lvl="0"/>
            <a:endParaRPr lang="es-SV" noProof="0"/>
          </a:p>
        </p:txBody>
      </p:sp>
      <p:sp>
        <p:nvSpPr>
          <p:cNvPr id="4" name="Rectangle 6"/>
          <p:cNvSpPr>
            <a:spLocks noGrp="1" noChangeArrowheads="1"/>
          </p:cNvSpPr>
          <p:nvPr>
            <p:ph type="dt" sz="half" idx="10"/>
          </p:nvPr>
        </p:nvSpPr>
        <p:spPr>
          <a:ln/>
        </p:spPr>
        <p:txBody>
          <a:bodyPr/>
          <a:lstStyle>
            <a:lvl1pPr>
              <a:defRPr/>
            </a:lvl1pPr>
          </a:lstStyle>
          <a:p>
            <a:pPr>
              <a:defRPr/>
            </a:pPr>
            <a:fld id="{D87A59FB-1FE1-4301-B725-029FF3789393}" type="datetime1">
              <a:rPr lang="en-US"/>
              <a:pPr>
                <a:defRPr/>
              </a:pPr>
              <a:t>2/9/2015</a:t>
            </a:fld>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fld id="{07A04CB8-3613-404D-8607-D394D15BA485}" type="slidenum">
              <a:rPr lang="es-ES" altLang="es-SV"/>
              <a:pPr/>
              <a:t>‹Nº›</a:t>
            </a:fld>
            <a:endParaRPr lang="es-ES" altLang="es-S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fld id="{4C4EAD87-9324-4660-9158-8CEE1C35E148}" type="datetime1">
              <a:rPr lang="en-US"/>
              <a:pPr>
                <a:defRPr/>
              </a:pPr>
              <a:t>2/9/2015</a:t>
            </a:fld>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fld id="{ED7D10C6-7880-429D-AD8F-5850916D8A85}" type="slidenum">
              <a:rPr lang="es-ES" altLang="es-SV"/>
              <a:pPr/>
              <a:t>‹Nº›</a:t>
            </a:fld>
            <a:endParaRPr lang="es-ES" altLang="es-S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dt" sz="half" idx="10"/>
          </p:nvPr>
        </p:nvSpPr>
        <p:spPr>
          <a:ln/>
        </p:spPr>
        <p:txBody>
          <a:bodyPr/>
          <a:lstStyle>
            <a:lvl1pPr>
              <a:defRPr/>
            </a:lvl1pPr>
          </a:lstStyle>
          <a:p>
            <a:pPr>
              <a:defRPr/>
            </a:pPr>
            <a:fld id="{A0A2AC67-8A7D-47D2-92A9-7E95FF720D91}" type="datetime1">
              <a:rPr lang="en-US"/>
              <a:pPr>
                <a:defRPr/>
              </a:pPr>
              <a:t>2/9/2015</a:t>
            </a:fld>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fld id="{C363BF42-2185-4823-B302-DB126FD734F3}" type="slidenum">
              <a:rPr lang="es-ES" altLang="es-SV"/>
              <a:pPr/>
              <a:t>‹Nº›</a:t>
            </a:fld>
            <a:endParaRPr lang="es-ES" altLang="es-S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fld id="{C0475AEA-41F2-4A97-9FD3-B8FEB73CBC68}" type="datetime1">
              <a:rPr lang="en-US"/>
              <a:pPr>
                <a:defRPr/>
              </a:pPr>
              <a:t>2/9/2015</a:t>
            </a:fld>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fld id="{9D73C41D-F104-42B8-BC93-815500668CC7}" type="slidenum">
              <a:rPr lang="es-ES" altLang="es-SV"/>
              <a:pPr/>
              <a:t>‹Nº›</a:t>
            </a:fld>
            <a:endParaRPr lang="es-ES" altLang="es-S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fld id="{C5BB60AA-3F8B-4AB2-9304-A64F699EBA6F}" type="datetime1">
              <a:rPr lang="en-US"/>
              <a:pPr>
                <a:defRPr/>
              </a:pPr>
              <a:t>2/9/2015</a:t>
            </a:fld>
            <a:endParaRPr lang="es-ES"/>
          </a:p>
        </p:txBody>
      </p:sp>
      <p:sp>
        <p:nvSpPr>
          <p:cNvPr id="8" name="Rectangle 7"/>
          <p:cNvSpPr>
            <a:spLocks noGrp="1" noChangeArrowheads="1"/>
          </p:cNvSpPr>
          <p:nvPr>
            <p:ph type="ftr" sz="quarter" idx="11"/>
          </p:nvPr>
        </p:nvSpPr>
        <p:spPr>
          <a:ln/>
        </p:spPr>
        <p:txBody>
          <a:bodyPr/>
          <a:lstStyle>
            <a:lvl1pPr>
              <a:defRPr/>
            </a:lvl1pPr>
          </a:lstStyle>
          <a:p>
            <a:pPr>
              <a:defRPr/>
            </a:pPr>
            <a:endParaRPr lang="es-ES"/>
          </a:p>
        </p:txBody>
      </p:sp>
      <p:sp>
        <p:nvSpPr>
          <p:cNvPr id="9" name="Rectangle 8"/>
          <p:cNvSpPr>
            <a:spLocks noGrp="1" noChangeArrowheads="1"/>
          </p:cNvSpPr>
          <p:nvPr>
            <p:ph type="sldNum" sz="quarter" idx="12"/>
          </p:nvPr>
        </p:nvSpPr>
        <p:spPr>
          <a:ln/>
        </p:spPr>
        <p:txBody>
          <a:bodyPr/>
          <a:lstStyle>
            <a:lvl1pPr>
              <a:defRPr/>
            </a:lvl1pPr>
          </a:lstStyle>
          <a:p>
            <a:fld id="{0D104146-0324-43E6-8254-F2E4A2F99D40}" type="slidenum">
              <a:rPr lang="es-ES" altLang="es-SV"/>
              <a:pPr/>
              <a:t>‹Nº›</a:t>
            </a:fld>
            <a:endParaRPr lang="es-ES" altLang="es-S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6"/>
          <p:cNvSpPr>
            <a:spLocks noGrp="1" noChangeArrowheads="1"/>
          </p:cNvSpPr>
          <p:nvPr>
            <p:ph type="dt" sz="half" idx="10"/>
          </p:nvPr>
        </p:nvSpPr>
        <p:spPr>
          <a:ln/>
        </p:spPr>
        <p:txBody>
          <a:bodyPr/>
          <a:lstStyle>
            <a:lvl1pPr>
              <a:defRPr/>
            </a:lvl1pPr>
          </a:lstStyle>
          <a:p>
            <a:pPr>
              <a:defRPr/>
            </a:pPr>
            <a:fld id="{CD5BF354-D70D-43E7-B4BD-BC8C87E4DD87}" type="datetime1">
              <a:rPr lang="en-US"/>
              <a:pPr>
                <a:defRPr/>
              </a:pPr>
              <a:t>2/9/2015</a:t>
            </a:fld>
            <a:endParaRPr lang="es-ES"/>
          </a:p>
        </p:txBody>
      </p:sp>
      <p:sp>
        <p:nvSpPr>
          <p:cNvPr id="4" name="Rectangle 7"/>
          <p:cNvSpPr>
            <a:spLocks noGrp="1" noChangeArrowheads="1"/>
          </p:cNvSpPr>
          <p:nvPr>
            <p:ph type="ftr" sz="quarter" idx="11"/>
          </p:nvPr>
        </p:nvSpPr>
        <p:spPr>
          <a:ln/>
        </p:spPr>
        <p:txBody>
          <a:bodyPr/>
          <a:lstStyle>
            <a:lvl1pPr>
              <a:defRPr/>
            </a:lvl1pPr>
          </a:lstStyle>
          <a:p>
            <a:pPr>
              <a:defRPr/>
            </a:pPr>
            <a:endParaRPr lang="es-ES"/>
          </a:p>
        </p:txBody>
      </p:sp>
      <p:sp>
        <p:nvSpPr>
          <p:cNvPr id="5" name="Rectangle 8"/>
          <p:cNvSpPr>
            <a:spLocks noGrp="1" noChangeArrowheads="1"/>
          </p:cNvSpPr>
          <p:nvPr>
            <p:ph type="sldNum" sz="quarter" idx="12"/>
          </p:nvPr>
        </p:nvSpPr>
        <p:spPr>
          <a:ln/>
        </p:spPr>
        <p:txBody>
          <a:bodyPr/>
          <a:lstStyle>
            <a:lvl1pPr>
              <a:defRPr/>
            </a:lvl1pPr>
          </a:lstStyle>
          <a:p>
            <a:fld id="{4FA9E759-9ED0-48FB-B8A9-82C26322955F}" type="slidenum">
              <a:rPr lang="es-ES" altLang="es-SV"/>
              <a:pPr/>
              <a:t>‹Nº›</a:t>
            </a:fld>
            <a:endParaRPr lang="es-ES" altLang="es-S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257D8CBE-99E5-473D-A082-62D5154B3DA1}" type="datetime1">
              <a:rPr lang="en-US"/>
              <a:pPr>
                <a:defRPr/>
              </a:pPr>
              <a:t>2/9/2015</a:t>
            </a:fld>
            <a:endParaRPr lang="es-ES"/>
          </a:p>
        </p:txBody>
      </p:sp>
      <p:sp>
        <p:nvSpPr>
          <p:cNvPr id="3" name="Rectangle 7"/>
          <p:cNvSpPr>
            <a:spLocks noGrp="1" noChangeArrowheads="1"/>
          </p:cNvSpPr>
          <p:nvPr>
            <p:ph type="ftr" sz="quarter" idx="11"/>
          </p:nvPr>
        </p:nvSpPr>
        <p:spPr>
          <a:ln/>
        </p:spPr>
        <p:txBody>
          <a:bodyPr/>
          <a:lstStyle>
            <a:lvl1pPr>
              <a:defRPr/>
            </a:lvl1pPr>
          </a:lstStyle>
          <a:p>
            <a:pPr>
              <a:defRPr/>
            </a:pPr>
            <a:endParaRPr lang="es-ES"/>
          </a:p>
        </p:txBody>
      </p:sp>
      <p:sp>
        <p:nvSpPr>
          <p:cNvPr id="4" name="Rectangle 8"/>
          <p:cNvSpPr>
            <a:spLocks noGrp="1" noChangeArrowheads="1"/>
          </p:cNvSpPr>
          <p:nvPr>
            <p:ph type="sldNum" sz="quarter" idx="12"/>
          </p:nvPr>
        </p:nvSpPr>
        <p:spPr>
          <a:ln/>
        </p:spPr>
        <p:txBody>
          <a:bodyPr/>
          <a:lstStyle>
            <a:lvl1pPr>
              <a:defRPr/>
            </a:lvl1pPr>
          </a:lstStyle>
          <a:p>
            <a:fld id="{B25D8DCA-54A8-4916-8956-081C7A7CE2DD}" type="slidenum">
              <a:rPr lang="es-ES" altLang="es-SV"/>
              <a:pPr/>
              <a:t>‹Nº›</a:t>
            </a:fld>
            <a:endParaRPr lang="es-ES" altLang="es-S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fld id="{4E5697A3-1781-4A4F-AE65-E51FC46B8677}" type="datetime1">
              <a:rPr lang="en-US"/>
              <a:pPr>
                <a:defRPr/>
              </a:pPr>
              <a:t>2/9/2015</a:t>
            </a:fld>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fld id="{06407208-F621-4483-BBD6-B048E2C87615}" type="slidenum">
              <a:rPr lang="es-ES" altLang="es-SV"/>
              <a:pPr/>
              <a:t>‹Nº›</a:t>
            </a:fld>
            <a:endParaRPr lang="es-ES" altLang="es-S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fld id="{B993B1FC-4384-4DDC-8369-301FA64E542E}" type="datetime1">
              <a:rPr lang="en-US"/>
              <a:pPr>
                <a:defRPr/>
              </a:pPr>
              <a:t>2/9/2015</a:t>
            </a:fld>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fld id="{B59770E6-5052-49CA-86D2-793537003191}" type="slidenum">
              <a:rPr lang="es-ES" altLang="es-SV"/>
              <a:pPr/>
              <a:t>‹Nº›</a:t>
            </a:fld>
            <a:endParaRPr lang="es-ES" altLang="es-S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altLang="es-SV" smtClean="0"/>
              <a:t>Haga clic para cambiar el estilo de título	</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SV" smtClean="0"/>
              <a:t>Haga clic para modificar el estilo de texto del patrón</a:t>
            </a:r>
          </a:p>
          <a:p>
            <a:pPr lvl="1"/>
            <a:r>
              <a:rPr lang="es-ES" altLang="es-SV" smtClean="0"/>
              <a:t>Segundo nivel</a:t>
            </a:r>
          </a:p>
          <a:p>
            <a:pPr lvl="2"/>
            <a:r>
              <a:rPr lang="es-ES" altLang="es-SV" smtClean="0"/>
              <a:t>Tercer nivel</a:t>
            </a:r>
          </a:p>
          <a:p>
            <a:pPr lvl="3"/>
            <a:r>
              <a:rPr lang="es-ES" altLang="es-SV" smtClean="0"/>
              <a:t>Cuarto nivel</a:t>
            </a:r>
          </a:p>
          <a:p>
            <a:pPr lvl="4"/>
            <a:r>
              <a:rPr lang="es-ES" altLang="es-SV" smtClean="0"/>
              <a:t>Quinto nivel</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6 w 1000"/>
              <a:gd name="T3" fmla="*/ 0 h 1000"/>
              <a:gd name="T4" fmla="*/ 2147483646 w 1000"/>
              <a:gd name="T5" fmla="*/ 2147483646 h 1000"/>
              <a:gd name="T6" fmla="*/ 0 w 1000"/>
              <a:gd name="T7" fmla="*/ 2147483646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US"/>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p:spPr>
        <p:txBody>
          <a:bodyPr/>
          <a:lstStyle/>
          <a:p>
            <a:endParaRPr lang="en-US"/>
          </a:p>
        </p:txBody>
      </p:sp>
      <p:sp>
        <p:nvSpPr>
          <p:cNvPr id="47110"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mn-lt"/>
                <a:cs typeface="+mn-cs"/>
              </a:defRPr>
            </a:lvl1pPr>
          </a:lstStyle>
          <a:p>
            <a:pPr>
              <a:defRPr/>
            </a:pPr>
            <a:fld id="{81415251-CABB-4F58-AE79-31C07FCDE4E9}" type="datetime1">
              <a:rPr lang="en-US"/>
              <a:pPr>
                <a:defRPr/>
              </a:pPr>
              <a:t>2/9/2015</a:t>
            </a:fld>
            <a:endParaRPr lang="es-ES"/>
          </a:p>
        </p:txBody>
      </p:sp>
      <p:sp>
        <p:nvSpPr>
          <p:cNvPr id="47111"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Verdana" pitchFamily="34" charset="0"/>
                <a:cs typeface="Arial" charset="0"/>
              </a:defRPr>
            </a:lvl1pPr>
          </a:lstStyle>
          <a:p>
            <a:pPr>
              <a:defRPr/>
            </a:pPr>
            <a:endParaRPr lang="es-ES"/>
          </a:p>
        </p:txBody>
      </p:sp>
      <p:sp>
        <p:nvSpPr>
          <p:cNvPr id="4711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latin typeface="Verdana" pitchFamily="34" charset="0"/>
              </a:defRPr>
            </a:lvl1pPr>
          </a:lstStyle>
          <a:p>
            <a:fld id="{C7154605-64BA-4E25-9133-9102F4A061AB}" type="slidenum">
              <a:rPr lang="es-ES" altLang="es-SV"/>
              <a:pPr/>
              <a:t>‹Nº›</a:t>
            </a:fld>
            <a:endParaRPr lang="es-ES" altLang="es-SV"/>
          </a:p>
        </p:txBody>
      </p:sp>
    </p:spTree>
  </p:cSld>
  <p:clrMap bg1="lt1" tx1="dk1" bg2="lt2" tx2="dk2" accent1="accent1" accent2="accent2" accent3="accent3" accent4="accent4" accent5="accent5" accent6="accent6" hlink="hlink" folHlink="folHlink"/>
  <p:sldLayoutIdLst>
    <p:sldLayoutId id="2147483921"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 id="2147483920" r:id="rId12"/>
  </p:sldLayoutIdLst>
  <p:timing>
    <p:tnLst>
      <p:par>
        <p:cTn id="1" dur="indefinite" restart="never" nodeType="tmRoot"/>
      </p:par>
    </p:tnLst>
  </p:timing>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defRPr>
      </a:lvl2pPr>
      <a:lvl3pPr algn="l" rtl="0" eaLnBrk="0" fontAlgn="base" hangingPunct="0">
        <a:spcBef>
          <a:spcPct val="0"/>
        </a:spcBef>
        <a:spcAft>
          <a:spcPct val="0"/>
        </a:spcAft>
        <a:defRPr sz="3800">
          <a:solidFill>
            <a:schemeClr val="tx2"/>
          </a:solidFill>
          <a:latin typeface="Verdana" pitchFamily="34" charset="0"/>
        </a:defRPr>
      </a:lvl3pPr>
      <a:lvl4pPr algn="l" rtl="0" eaLnBrk="0" fontAlgn="base" hangingPunct="0">
        <a:spcBef>
          <a:spcPct val="0"/>
        </a:spcBef>
        <a:spcAft>
          <a:spcPct val="0"/>
        </a:spcAft>
        <a:defRPr sz="3800">
          <a:solidFill>
            <a:schemeClr val="tx2"/>
          </a:solidFill>
          <a:latin typeface="Verdana" pitchFamily="34" charset="0"/>
        </a:defRPr>
      </a:lvl4pPr>
      <a:lvl5pPr algn="l" rtl="0" eaLnBrk="0" fontAlgn="base" hangingPunct="0">
        <a:spcBef>
          <a:spcPct val="0"/>
        </a:spcBef>
        <a:spcAft>
          <a:spcPct val="0"/>
        </a:spcAft>
        <a:defRPr sz="3800">
          <a:solidFill>
            <a:schemeClr val="tx2"/>
          </a:solidFill>
          <a:latin typeface="Verdana" pitchFamily="34" charset="0"/>
        </a:defRPr>
      </a:lvl5pPr>
      <a:lvl6pPr marL="457200" algn="l" rtl="0" fontAlgn="base">
        <a:spcBef>
          <a:spcPct val="0"/>
        </a:spcBef>
        <a:spcAft>
          <a:spcPct val="0"/>
        </a:spcAft>
        <a:defRPr sz="3800">
          <a:solidFill>
            <a:schemeClr val="tx2"/>
          </a:solidFill>
          <a:latin typeface="Verdana" pitchFamily="34" charset="0"/>
        </a:defRPr>
      </a:lvl6pPr>
      <a:lvl7pPr marL="914400" algn="l" rtl="0" fontAlgn="base">
        <a:spcBef>
          <a:spcPct val="0"/>
        </a:spcBef>
        <a:spcAft>
          <a:spcPct val="0"/>
        </a:spcAft>
        <a:defRPr sz="3800">
          <a:solidFill>
            <a:schemeClr val="tx2"/>
          </a:solidFill>
          <a:latin typeface="Verdana" pitchFamily="34" charset="0"/>
        </a:defRPr>
      </a:lvl7pPr>
      <a:lvl8pPr marL="1371600" algn="l" rtl="0" fontAlgn="base">
        <a:spcBef>
          <a:spcPct val="0"/>
        </a:spcBef>
        <a:spcAft>
          <a:spcPct val="0"/>
        </a:spcAft>
        <a:defRPr sz="3800">
          <a:solidFill>
            <a:schemeClr val="tx2"/>
          </a:solidFill>
          <a:latin typeface="Verdana" pitchFamily="34" charset="0"/>
        </a:defRPr>
      </a:lvl8pPr>
      <a:lvl9pPr marL="1828800" algn="l" rtl="0" fontAlgn="base">
        <a:spcBef>
          <a:spcPct val="0"/>
        </a:spcBef>
        <a:spcAft>
          <a:spcPct val="0"/>
        </a:spcAft>
        <a:defRPr sz="3800">
          <a:solidFill>
            <a:schemeClr val="tx2"/>
          </a:solidFill>
          <a:latin typeface="Verdana" pitchFamily="34"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8"/>
          <p:cNvSpPr>
            <a:spLocks noGrp="1" noChangeArrowheads="1"/>
          </p:cNvSpPr>
          <p:nvPr>
            <p:ph type="sldNum" sz="quarter" idx="12"/>
          </p:nvPr>
        </p:nvSpPr>
        <p:spPr>
          <a:noFill/>
        </p:spPr>
        <p:txBody>
          <a:bodyPr/>
          <a:lstStyle/>
          <a:p>
            <a:fld id="{333B3718-1B66-4F05-8431-BB618C0B4032}" type="slidenum">
              <a:rPr lang="es-ES" altLang="es-SV">
                <a:solidFill>
                  <a:srgbClr val="002060"/>
                </a:solidFill>
              </a:rPr>
              <a:pPr/>
              <a:t>1</a:t>
            </a:fld>
            <a:endParaRPr lang="es-ES" altLang="es-SV">
              <a:solidFill>
                <a:srgbClr val="002060"/>
              </a:solidFill>
            </a:endParaRPr>
          </a:p>
        </p:txBody>
      </p:sp>
      <p:sp>
        <p:nvSpPr>
          <p:cNvPr id="8" name="Title 1"/>
          <p:cNvSpPr txBox="1">
            <a:spLocks/>
          </p:cNvSpPr>
          <p:nvPr/>
        </p:nvSpPr>
        <p:spPr>
          <a:xfrm>
            <a:off x="468313" y="2852738"/>
            <a:ext cx="8229600" cy="1470025"/>
          </a:xfrm>
          <a:prstGeom prst="rect">
            <a:avLst/>
          </a:prstGeom>
        </p:spPr>
        <p:txBody>
          <a:bodyPr/>
          <a:lstStyle/>
          <a:p>
            <a:pPr algn="ctr" eaLnBrk="1" hangingPunct="1">
              <a:defRPr/>
            </a:pPr>
            <a:endParaRPr lang="es-ES" sz="4400" b="0" kern="0" dirty="0">
              <a:solidFill>
                <a:schemeClr val="tx2"/>
              </a:solidFill>
              <a:latin typeface="+mj-lt"/>
              <a:ea typeface="+mj-ea"/>
              <a:cs typeface="+mj-cs"/>
            </a:endParaRPr>
          </a:p>
        </p:txBody>
      </p:sp>
      <p:sp>
        <p:nvSpPr>
          <p:cNvPr id="4100" name="Subtitle 2"/>
          <p:cNvSpPr txBox="1">
            <a:spLocks/>
          </p:cNvSpPr>
          <p:nvPr/>
        </p:nvSpPr>
        <p:spPr bwMode="auto">
          <a:xfrm>
            <a:off x="4583113" y="5589588"/>
            <a:ext cx="3733800" cy="647700"/>
          </a:xfrm>
          <a:prstGeom prst="rect">
            <a:avLst/>
          </a:prstGeom>
          <a:noFill/>
          <a:ln w="9525">
            <a:noFill/>
            <a:miter lim="800000"/>
            <a:headEnd/>
            <a:tailEnd/>
          </a:ln>
        </p:spPr>
        <p:txBody>
          <a:bodyPr/>
          <a:lstStyle/>
          <a:p>
            <a:pPr marL="469900" indent="-469900" algn="r" eaLnBrk="1" hangingPunct="1">
              <a:spcBef>
                <a:spcPct val="20000"/>
              </a:spcBef>
              <a:buClr>
                <a:schemeClr val="accent2"/>
              </a:buClr>
            </a:pPr>
            <a:r>
              <a:rPr lang="en-US" altLang="es-SV" dirty="0">
                <a:solidFill>
                  <a:srgbClr val="002060"/>
                </a:solidFill>
                <a:latin typeface="Verdana" pitchFamily="34" charset="0"/>
              </a:rPr>
              <a:t>6 de </a:t>
            </a:r>
            <a:r>
              <a:rPr lang="en-US" altLang="es-SV" dirty="0" err="1">
                <a:solidFill>
                  <a:srgbClr val="002060"/>
                </a:solidFill>
                <a:latin typeface="Verdana" pitchFamily="34" charset="0"/>
              </a:rPr>
              <a:t>febrero</a:t>
            </a:r>
            <a:r>
              <a:rPr lang="en-US" altLang="es-SV" dirty="0">
                <a:solidFill>
                  <a:srgbClr val="002060"/>
                </a:solidFill>
                <a:latin typeface="Verdana" pitchFamily="34" charset="0"/>
              </a:rPr>
              <a:t> de </a:t>
            </a:r>
            <a:r>
              <a:rPr lang="en-US" altLang="es-SV" dirty="0" smtClean="0">
                <a:solidFill>
                  <a:srgbClr val="002060"/>
                </a:solidFill>
                <a:latin typeface="Verdana" pitchFamily="34" charset="0"/>
              </a:rPr>
              <a:t>2015</a:t>
            </a:r>
            <a:endParaRPr lang="en-US" altLang="es-SV" dirty="0">
              <a:solidFill>
                <a:srgbClr val="002060"/>
              </a:solidFill>
              <a:latin typeface="Verdana" pitchFamily="34" charset="0"/>
            </a:endParaRPr>
          </a:p>
        </p:txBody>
      </p:sp>
      <p:sp>
        <p:nvSpPr>
          <p:cNvPr id="4101" name="1 Título"/>
          <p:cNvSpPr txBox="1">
            <a:spLocks/>
          </p:cNvSpPr>
          <p:nvPr/>
        </p:nvSpPr>
        <p:spPr bwMode="auto">
          <a:xfrm>
            <a:off x="696913" y="2492375"/>
            <a:ext cx="7772400" cy="1470025"/>
          </a:xfrm>
          <a:prstGeom prst="rect">
            <a:avLst/>
          </a:prstGeom>
          <a:noFill/>
          <a:ln w="9525">
            <a:noFill/>
            <a:miter lim="800000"/>
            <a:headEnd/>
            <a:tailEnd/>
          </a:ln>
        </p:spPr>
        <p:txBody>
          <a:bodyPr/>
          <a:lstStyle/>
          <a:p>
            <a:pPr algn="r">
              <a:buFont typeface="Wingdings" pitchFamily="2" charset="2"/>
              <a:buNone/>
            </a:pPr>
            <a:r>
              <a:rPr lang="es-SV" sz="2800" dirty="0">
                <a:solidFill>
                  <a:srgbClr val="002060"/>
                </a:solidFill>
                <a:latin typeface="Verdana" pitchFamily="34" charset="0"/>
              </a:rPr>
              <a:t>No esclavos, sino </a:t>
            </a:r>
            <a:r>
              <a:rPr lang="es-SV" sz="2800" dirty="0" smtClean="0">
                <a:solidFill>
                  <a:srgbClr val="002060"/>
                </a:solidFill>
                <a:latin typeface="Verdana" pitchFamily="34" charset="0"/>
              </a:rPr>
              <a:t>hermanos: mensaje del Papa Francisco en ocasión de la XLVIII Jornada Mundial de la Paz del 1º de enero de 2015 </a:t>
            </a:r>
            <a:endParaRPr lang="es-SV" sz="2800" dirty="0">
              <a:solidFill>
                <a:srgbClr val="002060"/>
              </a:solidFill>
              <a:latin typeface="Verdana" pitchFamily="34" charset="0"/>
            </a:endParaRPr>
          </a:p>
        </p:txBody>
      </p:sp>
      <p:sp>
        <p:nvSpPr>
          <p:cNvPr id="2" name="1 CuadroTexto"/>
          <p:cNvSpPr txBox="1"/>
          <p:nvPr/>
        </p:nvSpPr>
        <p:spPr>
          <a:xfrm>
            <a:off x="6356350" y="4829175"/>
            <a:ext cx="2112963" cy="368300"/>
          </a:xfrm>
          <a:prstGeom prst="rect">
            <a:avLst/>
          </a:prstGeom>
          <a:noFill/>
        </p:spPr>
        <p:txBody>
          <a:bodyPr wrap="none">
            <a:spAutoFit/>
          </a:bodyPr>
          <a:lstStyle/>
          <a:p>
            <a:pPr eaLnBrk="1" hangingPunct="1">
              <a:defRPr/>
            </a:pPr>
            <a:r>
              <a:rPr lang="es-MX" dirty="0">
                <a:solidFill>
                  <a:srgbClr val="002060"/>
                </a:solidFill>
                <a:latin typeface="+mn-lt"/>
                <a:cs typeface="Arial" panose="020B0604020202020204" pitchFamily="34" charset="0"/>
              </a:rPr>
              <a:t>William Pleitez</a:t>
            </a:r>
            <a:endParaRPr lang="es-SV" dirty="0">
              <a:solidFill>
                <a:srgbClr val="002060"/>
              </a:solidFill>
              <a:latin typeface="+mn-lt"/>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595313" y="404813"/>
            <a:ext cx="8164512" cy="1123950"/>
          </a:xfrm>
          <a:prstGeom prst="rect">
            <a:avLst/>
          </a:prstGeom>
          <a:noFill/>
          <a:ln w="9525">
            <a:noFill/>
            <a:miter lim="800000"/>
            <a:headEnd/>
            <a:tailEnd/>
          </a:ln>
        </p:spPr>
        <p:txBody>
          <a:bodyPr anchor="ctr"/>
          <a:lstStyle/>
          <a:p>
            <a:pPr algn="just" eaLnBrk="1" hangingPunct="1">
              <a:buFont typeface="Wingdings" pitchFamily="2" charset="2"/>
              <a:buNone/>
            </a:pPr>
            <a:r>
              <a:rPr lang="es-ES" altLang="es-SV" sz="2200">
                <a:solidFill>
                  <a:srgbClr val="0070C0"/>
                </a:solidFill>
                <a:latin typeface="Verdana" pitchFamily="34" charset="0"/>
              </a:rPr>
              <a:t>Idea 2. Aunque la esclavitud está oficialmente abolida</a:t>
            </a:r>
            <a:r>
              <a:rPr lang="es-SV" sz="2200">
                <a:solidFill>
                  <a:srgbClr val="0070C0"/>
                </a:solidFill>
                <a:latin typeface="Verdana" pitchFamily="34" charset="0"/>
              </a:rPr>
              <a:t>, todavía hay millones de personas privadas de su libertad y obligadas a vivir en condiciones similares a la esclavitud.</a:t>
            </a:r>
          </a:p>
        </p:txBody>
      </p:sp>
      <p:sp>
        <p:nvSpPr>
          <p:cNvPr id="2" name="1 CuadroTexto"/>
          <p:cNvSpPr txBox="1"/>
          <p:nvPr/>
        </p:nvSpPr>
        <p:spPr>
          <a:xfrm>
            <a:off x="595313" y="1773238"/>
            <a:ext cx="8135937" cy="4400550"/>
          </a:xfrm>
          <a:prstGeom prst="rect">
            <a:avLst/>
          </a:prstGeom>
          <a:noFill/>
        </p:spPr>
        <p:txBody>
          <a:bodyPr>
            <a:spAutoFit/>
          </a:bodyPr>
          <a:lstStyle/>
          <a:p>
            <a:pPr marL="457200" indent="-457200" eaLnBrk="1" hangingPunct="1">
              <a:buFont typeface="+mj-lt"/>
              <a:buAutoNum type="arabicPeriod"/>
              <a:defRPr/>
            </a:pPr>
            <a:endParaRPr lang="es-MX" sz="2000" dirty="0">
              <a:solidFill>
                <a:srgbClr val="FF0000"/>
              </a:solidFill>
              <a:latin typeface="+mj-lt"/>
              <a:cs typeface="Arial" panose="020B0604020202020204" pitchFamily="34" charset="0"/>
            </a:endParaRPr>
          </a:p>
          <a:p>
            <a:pPr algn="just" eaLnBrk="1" hangingPunct="1">
              <a:defRPr/>
            </a:pPr>
            <a:r>
              <a:rPr lang="es-ES" sz="2000" dirty="0">
                <a:solidFill>
                  <a:srgbClr val="00B050"/>
                </a:solidFill>
                <a:latin typeface="+mj-lt"/>
                <a:cs typeface="Arial" panose="020B0604020202020204" pitchFamily="34" charset="0"/>
              </a:rPr>
              <a:t>¿Quiénes viven como esclavos hoy?</a:t>
            </a:r>
          </a:p>
          <a:p>
            <a:pPr eaLnBrk="1" hangingPunct="1">
              <a:defRPr/>
            </a:pPr>
            <a:endParaRPr lang="es-SV" altLang="es-SV" sz="2000" dirty="0">
              <a:solidFill>
                <a:srgbClr val="0070C0"/>
              </a:solidFill>
              <a:latin typeface="+mj-lt"/>
              <a:cs typeface="Arial" panose="020B0604020202020204" pitchFamily="34" charset="0"/>
            </a:endParaRPr>
          </a:p>
          <a:p>
            <a:pPr algn="just" eaLnBrk="1" hangingPunct="1">
              <a:defRPr/>
            </a:pPr>
            <a:r>
              <a:rPr lang="en-US" altLang="es-SV" sz="2000" dirty="0">
                <a:solidFill>
                  <a:srgbClr val="00B0F0"/>
                </a:solidFill>
                <a:latin typeface="+mj-lt"/>
                <a:cs typeface="Arial" panose="020B0604020202020204" pitchFamily="34" charset="0"/>
              </a:rPr>
              <a:t>Santo Padre: </a:t>
            </a:r>
            <a:r>
              <a:rPr lang="en-US" altLang="es-SV" sz="2000" dirty="0">
                <a:solidFill>
                  <a:srgbClr val="FF0000"/>
                </a:solidFill>
                <a:latin typeface="+mj-lt"/>
                <a:cs typeface="Arial" panose="020B0604020202020204" pitchFamily="34" charset="0"/>
              </a:rPr>
              <a:t>personas con </a:t>
            </a:r>
            <a:r>
              <a:rPr lang="en-US" altLang="es-SV" sz="2000" dirty="0" err="1">
                <a:solidFill>
                  <a:srgbClr val="FF0000"/>
                </a:solidFill>
                <a:latin typeface="+mj-lt"/>
                <a:cs typeface="Arial" panose="020B0604020202020204" pitchFamily="34" charset="0"/>
              </a:rPr>
              <a:t>trabajo</a:t>
            </a:r>
            <a:r>
              <a:rPr lang="en-US" altLang="es-SV" sz="2000" dirty="0">
                <a:solidFill>
                  <a:srgbClr val="FF0000"/>
                </a:solidFill>
                <a:latin typeface="+mj-lt"/>
                <a:cs typeface="Arial" panose="020B0604020202020204" pitchFamily="34" charset="0"/>
              </a:rPr>
              <a:t> </a:t>
            </a:r>
            <a:r>
              <a:rPr lang="en-US" altLang="es-SV" sz="2000" dirty="0" err="1">
                <a:solidFill>
                  <a:srgbClr val="FF0000"/>
                </a:solidFill>
                <a:latin typeface="+mj-lt"/>
                <a:cs typeface="Arial" panose="020B0604020202020204" pitchFamily="34" charset="0"/>
              </a:rPr>
              <a:t>precario</a:t>
            </a:r>
            <a:r>
              <a:rPr lang="en-US" altLang="es-SV" sz="2000" dirty="0">
                <a:solidFill>
                  <a:srgbClr val="FF0000"/>
                </a:solidFill>
                <a:latin typeface="+mj-lt"/>
                <a:cs typeface="Arial" panose="020B0604020202020204" pitchFamily="34" charset="0"/>
              </a:rPr>
              <a:t>, </a:t>
            </a:r>
            <a:r>
              <a:rPr lang="en-US" altLang="es-SV" sz="2000" dirty="0" err="1">
                <a:solidFill>
                  <a:srgbClr val="FF0000"/>
                </a:solidFill>
                <a:latin typeface="+mj-lt"/>
                <a:cs typeface="Arial" panose="020B0604020202020204" pitchFamily="34" charset="0"/>
              </a:rPr>
              <a:t>emigrantes</a:t>
            </a:r>
            <a:r>
              <a:rPr lang="en-US" altLang="es-SV" sz="2000" dirty="0">
                <a:solidFill>
                  <a:srgbClr val="FF0000"/>
                </a:solidFill>
                <a:latin typeface="+mj-lt"/>
                <a:cs typeface="Arial" panose="020B0604020202020204" pitchFamily="34" charset="0"/>
              </a:rPr>
              <a:t>, </a:t>
            </a:r>
            <a:r>
              <a:rPr lang="en-US" altLang="es-SV" sz="2000" dirty="0" err="1">
                <a:solidFill>
                  <a:srgbClr val="FF0000"/>
                </a:solidFill>
                <a:latin typeface="+mj-lt"/>
                <a:cs typeface="Arial" panose="020B0604020202020204" pitchFamily="34" charset="0"/>
              </a:rPr>
              <a:t>deportados</a:t>
            </a:r>
            <a:r>
              <a:rPr lang="en-US" altLang="es-SV" sz="2000" dirty="0">
                <a:solidFill>
                  <a:srgbClr val="FF0000"/>
                </a:solidFill>
                <a:latin typeface="+mj-lt"/>
                <a:cs typeface="Arial" panose="020B0604020202020204" pitchFamily="34" charset="0"/>
              </a:rPr>
              <a:t>, personas </a:t>
            </a:r>
            <a:r>
              <a:rPr lang="en-US" altLang="es-SV" sz="2000" dirty="0" err="1">
                <a:solidFill>
                  <a:srgbClr val="FF0000"/>
                </a:solidFill>
                <a:latin typeface="+mj-lt"/>
                <a:cs typeface="Arial" panose="020B0604020202020204" pitchFamily="34" charset="0"/>
              </a:rPr>
              <a:t>obligadas</a:t>
            </a:r>
            <a:r>
              <a:rPr lang="en-US" altLang="es-SV" sz="2000" dirty="0">
                <a:solidFill>
                  <a:srgbClr val="FF0000"/>
                </a:solidFill>
                <a:latin typeface="+mj-lt"/>
                <a:cs typeface="Arial" panose="020B0604020202020204" pitchFamily="34" charset="0"/>
              </a:rPr>
              <a:t> a </a:t>
            </a:r>
            <a:r>
              <a:rPr lang="en-US" altLang="es-SV" sz="2000" dirty="0" err="1">
                <a:solidFill>
                  <a:srgbClr val="FF0000"/>
                </a:solidFill>
                <a:latin typeface="+mj-lt"/>
                <a:cs typeface="Arial" panose="020B0604020202020204" pitchFamily="34" charset="0"/>
              </a:rPr>
              <a:t>ejercer</a:t>
            </a:r>
            <a:r>
              <a:rPr lang="en-US" altLang="es-SV" sz="2000" dirty="0">
                <a:solidFill>
                  <a:srgbClr val="FF0000"/>
                </a:solidFill>
                <a:latin typeface="+mj-lt"/>
                <a:cs typeface="Arial" panose="020B0604020202020204" pitchFamily="34" charset="0"/>
              </a:rPr>
              <a:t> la </a:t>
            </a:r>
            <a:r>
              <a:rPr lang="en-US" altLang="es-SV" sz="2000" dirty="0" err="1">
                <a:solidFill>
                  <a:srgbClr val="FF0000"/>
                </a:solidFill>
                <a:latin typeface="+mj-lt"/>
                <a:cs typeface="Arial" panose="020B0604020202020204" pitchFamily="34" charset="0"/>
              </a:rPr>
              <a:t>prostitución</a:t>
            </a:r>
            <a:r>
              <a:rPr lang="en-US" altLang="es-SV" sz="2000" dirty="0">
                <a:solidFill>
                  <a:srgbClr val="FF0000"/>
                </a:solidFill>
                <a:latin typeface="+mj-lt"/>
                <a:cs typeface="Arial" panose="020B0604020202020204" pitchFamily="34" charset="0"/>
              </a:rPr>
              <a:t>, </a:t>
            </a:r>
            <a:r>
              <a:rPr lang="en-US" altLang="es-SV" sz="2000" dirty="0" err="1">
                <a:solidFill>
                  <a:srgbClr val="FF0000"/>
                </a:solidFill>
                <a:latin typeface="+mj-lt"/>
                <a:cs typeface="Arial" panose="020B0604020202020204" pitchFamily="34" charset="0"/>
              </a:rPr>
              <a:t>víctimas</a:t>
            </a:r>
            <a:r>
              <a:rPr lang="en-US" altLang="es-SV" sz="2000" dirty="0">
                <a:solidFill>
                  <a:srgbClr val="FF0000"/>
                </a:solidFill>
                <a:latin typeface="+mj-lt"/>
                <a:cs typeface="Arial" panose="020B0604020202020204" pitchFamily="34" charset="0"/>
              </a:rPr>
              <a:t> de </a:t>
            </a:r>
            <a:r>
              <a:rPr lang="en-US" altLang="es-SV" sz="2000" dirty="0" err="1">
                <a:solidFill>
                  <a:srgbClr val="FF0000"/>
                </a:solidFill>
                <a:latin typeface="+mj-lt"/>
                <a:cs typeface="Arial" panose="020B0604020202020204" pitchFamily="34" charset="0"/>
              </a:rPr>
              <a:t>extracción</a:t>
            </a:r>
            <a:r>
              <a:rPr lang="en-US" altLang="es-SV" sz="2000" dirty="0">
                <a:solidFill>
                  <a:srgbClr val="FF0000"/>
                </a:solidFill>
                <a:latin typeface="+mj-lt"/>
                <a:cs typeface="Arial" panose="020B0604020202020204" pitchFamily="34" charset="0"/>
              </a:rPr>
              <a:t> y </a:t>
            </a:r>
            <a:r>
              <a:rPr lang="en-US" altLang="es-SV" sz="2000" dirty="0" err="1">
                <a:solidFill>
                  <a:srgbClr val="FF0000"/>
                </a:solidFill>
                <a:latin typeface="+mj-lt"/>
                <a:cs typeface="Arial" panose="020B0604020202020204" pitchFamily="34" charset="0"/>
              </a:rPr>
              <a:t>venta</a:t>
            </a:r>
            <a:r>
              <a:rPr lang="en-US" altLang="es-SV" sz="2000" dirty="0">
                <a:solidFill>
                  <a:srgbClr val="FF0000"/>
                </a:solidFill>
                <a:latin typeface="+mj-lt"/>
                <a:cs typeface="Arial" panose="020B0604020202020204" pitchFamily="34" charset="0"/>
              </a:rPr>
              <a:t> de </a:t>
            </a:r>
            <a:r>
              <a:rPr lang="en-US" altLang="es-SV" sz="2000" dirty="0" err="1">
                <a:solidFill>
                  <a:srgbClr val="FF0000"/>
                </a:solidFill>
                <a:latin typeface="+mj-lt"/>
                <a:cs typeface="Arial" panose="020B0604020202020204" pitchFamily="34" charset="0"/>
              </a:rPr>
              <a:t>órganos</a:t>
            </a:r>
            <a:r>
              <a:rPr lang="en-US" altLang="es-SV" sz="2000" dirty="0">
                <a:solidFill>
                  <a:srgbClr val="FF0000"/>
                </a:solidFill>
                <a:latin typeface="+mj-lt"/>
                <a:cs typeface="Arial" panose="020B0604020202020204" pitchFamily="34" charset="0"/>
              </a:rPr>
              <a:t>, </a:t>
            </a:r>
            <a:r>
              <a:rPr lang="en-US" altLang="es-SV" sz="2000" dirty="0" err="1">
                <a:solidFill>
                  <a:srgbClr val="FF0000"/>
                </a:solidFill>
                <a:latin typeface="+mj-lt"/>
                <a:cs typeface="Arial" panose="020B0604020202020204" pitchFamily="34" charset="0"/>
              </a:rPr>
              <a:t>niños</a:t>
            </a:r>
            <a:r>
              <a:rPr lang="en-US" altLang="es-SV" sz="2000" dirty="0">
                <a:solidFill>
                  <a:srgbClr val="FF0000"/>
                </a:solidFill>
                <a:latin typeface="+mj-lt"/>
                <a:cs typeface="Arial" panose="020B0604020202020204" pitchFamily="34" charset="0"/>
              </a:rPr>
              <a:t> de la </a:t>
            </a:r>
            <a:r>
              <a:rPr lang="en-US" altLang="es-SV" sz="2000" dirty="0" err="1">
                <a:solidFill>
                  <a:srgbClr val="FF0000"/>
                </a:solidFill>
                <a:latin typeface="+mj-lt"/>
                <a:cs typeface="Arial" panose="020B0604020202020204" pitchFamily="34" charset="0"/>
              </a:rPr>
              <a:t>calle</a:t>
            </a:r>
            <a:r>
              <a:rPr lang="en-US" altLang="es-SV" sz="2000" dirty="0">
                <a:solidFill>
                  <a:srgbClr val="FF0000"/>
                </a:solidFill>
                <a:latin typeface="+mj-lt"/>
                <a:cs typeface="Arial" panose="020B0604020202020204" pitchFamily="34" charset="0"/>
              </a:rPr>
              <a:t>, </a:t>
            </a:r>
            <a:r>
              <a:rPr lang="en-US" altLang="es-SV" sz="2000" dirty="0" err="1">
                <a:solidFill>
                  <a:srgbClr val="FF0000"/>
                </a:solidFill>
                <a:latin typeface="+mj-lt"/>
                <a:cs typeface="Arial" panose="020B0604020202020204" pitchFamily="34" charset="0"/>
              </a:rPr>
              <a:t>cautivos</a:t>
            </a:r>
            <a:r>
              <a:rPr lang="en-US" altLang="es-SV" sz="2000" dirty="0">
                <a:solidFill>
                  <a:srgbClr val="FF0000"/>
                </a:solidFill>
                <a:latin typeface="+mj-lt"/>
                <a:cs typeface="Arial" panose="020B0604020202020204" pitchFamily="34" charset="0"/>
              </a:rPr>
              <a:t> </a:t>
            </a:r>
            <a:r>
              <a:rPr lang="en-US" altLang="es-SV" sz="2000" dirty="0" err="1">
                <a:solidFill>
                  <a:srgbClr val="FF0000"/>
                </a:solidFill>
                <a:latin typeface="+mj-lt"/>
                <a:cs typeface="Arial" panose="020B0604020202020204" pitchFamily="34" charset="0"/>
              </a:rPr>
              <a:t>por</a:t>
            </a:r>
            <a:r>
              <a:rPr lang="en-US" altLang="es-SV" sz="2000" dirty="0">
                <a:solidFill>
                  <a:srgbClr val="FF0000"/>
                </a:solidFill>
                <a:latin typeface="+mj-lt"/>
                <a:cs typeface="Arial" panose="020B0604020202020204" pitchFamily="34" charset="0"/>
              </a:rPr>
              <a:t> </a:t>
            </a:r>
            <a:r>
              <a:rPr lang="en-US" altLang="es-SV" sz="2000" dirty="0" err="1">
                <a:solidFill>
                  <a:srgbClr val="FF0000"/>
                </a:solidFill>
                <a:latin typeface="+mj-lt"/>
                <a:cs typeface="Arial" panose="020B0604020202020204" pitchFamily="34" charset="0"/>
              </a:rPr>
              <a:t>grupos</a:t>
            </a:r>
            <a:r>
              <a:rPr lang="en-US" altLang="es-SV" sz="2000" dirty="0">
                <a:solidFill>
                  <a:srgbClr val="FF0000"/>
                </a:solidFill>
                <a:latin typeface="+mj-lt"/>
                <a:cs typeface="Arial" panose="020B0604020202020204" pitchFamily="34" charset="0"/>
              </a:rPr>
              <a:t> </a:t>
            </a:r>
            <a:r>
              <a:rPr lang="en-US" altLang="es-SV" sz="2000" dirty="0" err="1">
                <a:solidFill>
                  <a:srgbClr val="FF0000"/>
                </a:solidFill>
                <a:latin typeface="+mj-lt"/>
                <a:cs typeface="Arial" panose="020B0604020202020204" pitchFamily="34" charset="0"/>
              </a:rPr>
              <a:t>terroristas</a:t>
            </a:r>
            <a:r>
              <a:rPr lang="en-US" altLang="es-SV" sz="2000" dirty="0">
                <a:solidFill>
                  <a:srgbClr val="FF0000"/>
                </a:solidFill>
                <a:latin typeface="+mj-lt"/>
                <a:cs typeface="Arial" panose="020B0604020202020204" pitchFamily="34" charset="0"/>
              </a:rPr>
              <a:t>.</a:t>
            </a:r>
          </a:p>
          <a:p>
            <a:pPr algn="just" eaLnBrk="1" hangingPunct="1">
              <a:defRPr/>
            </a:pPr>
            <a:endParaRPr lang="en-US" altLang="es-SV" sz="2000" dirty="0">
              <a:solidFill>
                <a:srgbClr val="FF0000"/>
              </a:solidFill>
              <a:latin typeface="+mj-lt"/>
              <a:cs typeface="Arial" panose="020B0604020202020204" pitchFamily="34" charset="0"/>
            </a:endParaRPr>
          </a:p>
          <a:p>
            <a:pPr algn="just" eaLnBrk="1" hangingPunct="1">
              <a:defRPr/>
            </a:pPr>
            <a:r>
              <a:rPr lang="en-US" altLang="es-SV" sz="2000" dirty="0">
                <a:solidFill>
                  <a:srgbClr val="0070C0"/>
                </a:solidFill>
                <a:latin typeface="+mj-lt"/>
                <a:cs typeface="Arial" panose="020B0604020202020204" pitchFamily="34" charset="0"/>
              </a:rPr>
              <a:t>¿</a:t>
            </a:r>
            <a:r>
              <a:rPr lang="en-US" altLang="es-SV" sz="2000" dirty="0" err="1">
                <a:solidFill>
                  <a:srgbClr val="0070C0"/>
                </a:solidFill>
                <a:latin typeface="+mj-lt"/>
                <a:cs typeface="Arial" panose="020B0604020202020204" pitchFamily="34" charset="0"/>
              </a:rPr>
              <a:t>Causas</a:t>
            </a:r>
            <a:r>
              <a:rPr lang="en-US" altLang="es-SV" sz="2000" dirty="0">
                <a:solidFill>
                  <a:srgbClr val="0070C0"/>
                </a:solidFill>
                <a:latin typeface="+mj-lt"/>
                <a:cs typeface="Arial" panose="020B0604020202020204" pitchFamily="34" charset="0"/>
              </a:rPr>
              <a:t>? </a:t>
            </a:r>
            <a:r>
              <a:rPr lang="en-US" altLang="es-SV" sz="2000" dirty="0" err="1">
                <a:solidFill>
                  <a:srgbClr val="0070C0"/>
                </a:solidFill>
                <a:latin typeface="+mj-lt"/>
                <a:cs typeface="Arial" panose="020B0604020202020204" pitchFamily="34" charset="0"/>
              </a:rPr>
              <a:t>Pobreza</a:t>
            </a:r>
            <a:r>
              <a:rPr lang="en-US" altLang="es-SV" sz="2000" dirty="0">
                <a:solidFill>
                  <a:srgbClr val="0070C0"/>
                </a:solidFill>
                <a:latin typeface="+mj-lt"/>
                <a:cs typeface="Arial" panose="020B0604020202020204" pitchFamily="34" charset="0"/>
              </a:rPr>
              <a:t>, </a:t>
            </a:r>
            <a:r>
              <a:rPr lang="en-US" altLang="es-SV" sz="2000" dirty="0" err="1">
                <a:solidFill>
                  <a:srgbClr val="0070C0"/>
                </a:solidFill>
                <a:latin typeface="+mj-lt"/>
                <a:cs typeface="Arial" panose="020B0604020202020204" pitchFamily="34" charset="0"/>
              </a:rPr>
              <a:t>falta</a:t>
            </a:r>
            <a:r>
              <a:rPr lang="en-US" altLang="es-SV" sz="2000" dirty="0">
                <a:solidFill>
                  <a:srgbClr val="0070C0"/>
                </a:solidFill>
                <a:latin typeface="+mj-lt"/>
                <a:cs typeface="Arial" panose="020B0604020202020204" pitchFamily="34" charset="0"/>
              </a:rPr>
              <a:t> de </a:t>
            </a:r>
            <a:r>
              <a:rPr lang="en-US" altLang="es-SV" sz="2000" dirty="0" err="1">
                <a:solidFill>
                  <a:srgbClr val="0070C0"/>
                </a:solidFill>
                <a:latin typeface="+mj-lt"/>
                <a:cs typeface="Arial" panose="020B0604020202020204" pitchFamily="34" charset="0"/>
              </a:rPr>
              <a:t>acceso</a:t>
            </a:r>
            <a:r>
              <a:rPr lang="en-US" altLang="es-SV" sz="2000" dirty="0">
                <a:solidFill>
                  <a:srgbClr val="0070C0"/>
                </a:solidFill>
                <a:latin typeface="+mj-lt"/>
                <a:cs typeface="Arial" panose="020B0604020202020204" pitchFamily="34" charset="0"/>
              </a:rPr>
              <a:t> a la </a:t>
            </a:r>
            <a:r>
              <a:rPr lang="en-US" altLang="es-SV" sz="2000" dirty="0" err="1">
                <a:solidFill>
                  <a:srgbClr val="0070C0"/>
                </a:solidFill>
                <a:latin typeface="+mj-lt"/>
                <a:cs typeface="Arial" panose="020B0604020202020204" pitchFamily="34" charset="0"/>
              </a:rPr>
              <a:t>educación</a:t>
            </a:r>
            <a:r>
              <a:rPr lang="en-US" altLang="es-SV" sz="2000" dirty="0">
                <a:solidFill>
                  <a:srgbClr val="0070C0"/>
                </a:solidFill>
                <a:latin typeface="+mj-lt"/>
                <a:cs typeface="Arial" panose="020B0604020202020204" pitchFamily="34" charset="0"/>
              </a:rPr>
              <a:t>, </a:t>
            </a:r>
            <a:r>
              <a:rPr lang="en-US" altLang="es-SV" sz="2000" dirty="0" err="1">
                <a:solidFill>
                  <a:srgbClr val="0070C0"/>
                </a:solidFill>
                <a:latin typeface="+mj-lt"/>
                <a:cs typeface="Arial" panose="020B0604020202020204" pitchFamily="34" charset="0"/>
              </a:rPr>
              <a:t>escasas</a:t>
            </a:r>
            <a:r>
              <a:rPr lang="en-US" altLang="es-SV" sz="2000" dirty="0">
                <a:solidFill>
                  <a:srgbClr val="0070C0"/>
                </a:solidFill>
                <a:latin typeface="+mj-lt"/>
                <a:cs typeface="Arial" panose="020B0604020202020204" pitchFamily="34" charset="0"/>
              </a:rPr>
              <a:t> </a:t>
            </a:r>
            <a:r>
              <a:rPr lang="en-US" altLang="es-SV" sz="2000" dirty="0" err="1">
                <a:solidFill>
                  <a:srgbClr val="0070C0"/>
                </a:solidFill>
                <a:latin typeface="+mj-lt"/>
                <a:cs typeface="Arial" panose="020B0604020202020204" pitchFamily="34" charset="0"/>
              </a:rPr>
              <a:t>oportunidades</a:t>
            </a:r>
            <a:r>
              <a:rPr lang="en-US" altLang="es-SV" sz="2000" dirty="0">
                <a:solidFill>
                  <a:srgbClr val="0070C0"/>
                </a:solidFill>
                <a:latin typeface="+mj-lt"/>
                <a:cs typeface="Arial" panose="020B0604020202020204" pitchFamily="34" charset="0"/>
              </a:rPr>
              <a:t> de </a:t>
            </a:r>
            <a:r>
              <a:rPr lang="en-US" altLang="es-SV" sz="2000" dirty="0" err="1">
                <a:solidFill>
                  <a:srgbClr val="0070C0"/>
                </a:solidFill>
                <a:latin typeface="+mj-lt"/>
                <a:cs typeface="Arial" panose="020B0604020202020204" pitchFamily="34" charset="0"/>
              </a:rPr>
              <a:t>trabajo</a:t>
            </a:r>
            <a:r>
              <a:rPr lang="en-US" altLang="es-SV" sz="2000" dirty="0">
                <a:solidFill>
                  <a:srgbClr val="0070C0"/>
                </a:solidFill>
                <a:latin typeface="+mj-lt"/>
                <a:cs typeface="Arial" panose="020B0604020202020204" pitchFamily="34" charset="0"/>
              </a:rPr>
              <a:t>, </a:t>
            </a:r>
            <a:r>
              <a:rPr lang="en-US" altLang="es-SV" sz="2000" dirty="0" err="1">
                <a:solidFill>
                  <a:srgbClr val="0070C0"/>
                </a:solidFill>
                <a:latin typeface="+mj-lt"/>
                <a:cs typeface="Arial" panose="020B0604020202020204" pitchFamily="34" charset="0"/>
              </a:rPr>
              <a:t>corrupción</a:t>
            </a:r>
            <a:r>
              <a:rPr lang="en-US" altLang="es-SV" sz="2000" dirty="0">
                <a:solidFill>
                  <a:srgbClr val="0070C0"/>
                </a:solidFill>
                <a:latin typeface="+mj-lt"/>
                <a:cs typeface="Arial" panose="020B0604020202020204" pitchFamily="34" charset="0"/>
              </a:rPr>
              <a:t>, </a:t>
            </a:r>
            <a:r>
              <a:rPr lang="en-US" altLang="es-SV" sz="2000" dirty="0" err="1">
                <a:solidFill>
                  <a:srgbClr val="0070C0"/>
                </a:solidFill>
                <a:latin typeface="+mj-lt"/>
                <a:cs typeface="Arial" panose="020B0604020202020204" pitchFamily="34" charset="0"/>
              </a:rPr>
              <a:t>violencia</a:t>
            </a:r>
            <a:r>
              <a:rPr lang="en-US" altLang="es-SV" sz="2000" dirty="0">
                <a:solidFill>
                  <a:srgbClr val="0070C0"/>
                </a:solidFill>
                <a:latin typeface="+mj-lt"/>
                <a:cs typeface="Arial" panose="020B0604020202020204" pitchFamily="34" charset="0"/>
              </a:rPr>
              <a:t>, </a:t>
            </a:r>
            <a:r>
              <a:rPr lang="en-US" altLang="es-SV" sz="2000" dirty="0" err="1">
                <a:solidFill>
                  <a:srgbClr val="0070C0"/>
                </a:solidFill>
                <a:latin typeface="+mj-lt"/>
                <a:cs typeface="Arial" panose="020B0604020202020204" pitchFamily="34" charset="0"/>
              </a:rPr>
              <a:t>consumismo</a:t>
            </a:r>
            <a:r>
              <a:rPr lang="en-US" altLang="es-SV" sz="2000" dirty="0">
                <a:solidFill>
                  <a:srgbClr val="0070C0"/>
                </a:solidFill>
                <a:latin typeface="+mj-lt"/>
                <a:cs typeface="Arial" panose="020B0604020202020204" pitchFamily="34" charset="0"/>
              </a:rPr>
              <a:t>.</a:t>
            </a:r>
          </a:p>
          <a:p>
            <a:pPr marL="457200" indent="-457200" eaLnBrk="1" hangingPunct="1">
              <a:buFont typeface="+mj-lt"/>
              <a:buAutoNum type="arabicPeriod"/>
              <a:defRPr/>
            </a:pPr>
            <a:endParaRPr lang="es-MX" sz="2000" dirty="0">
              <a:solidFill>
                <a:srgbClr val="FF0000"/>
              </a:solidFill>
              <a:latin typeface="Arial" panose="020B0604020202020204" pitchFamily="34" charset="0"/>
              <a:cs typeface="Arial" panose="020B0604020202020204" pitchFamily="34" charset="0"/>
            </a:endParaRPr>
          </a:p>
          <a:p>
            <a:pPr algn="just" eaLnBrk="1" hangingPunct="1">
              <a:defRPr/>
            </a:pPr>
            <a:r>
              <a:rPr lang="es-ES" sz="2000" dirty="0">
                <a:solidFill>
                  <a:srgbClr val="00B050"/>
                </a:solidFill>
                <a:latin typeface="Arial" panose="020B0604020202020204" pitchFamily="34" charset="0"/>
                <a:cs typeface="Arial" panose="020B0604020202020204" pitchFamily="34" charset="0"/>
              </a:rPr>
              <a:t>¿Y en El Salvador?</a:t>
            </a:r>
            <a:endParaRPr lang="en-US" sz="2000" dirty="0">
              <a:solidFill>
                <a:srgbClr val="FF0000"/>
              </a:solidFill>
              <a:latin typeface="+mj-lt"/>
              <a:cs typeface="Arial" panose="020B0604020202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323850" y="404813"/>
            <a:ext cx="8424863" cy="5632450"/>
          </a:xfrm>
          <a:prstGeom prst="rect">
            <a:avLst/>
          </a:prstGeom>
          <a:noFill/>
        </p:spPr>
        <p:txBody>
          <a:bodyPr>
            <a:spAutoFit/>
          </a:bodyPr>
          <a:lstStyle/>
          <a:p>
            <a:pPr marL="285750" indent="-285750" eaLnBrk="1" fontAlgn="auto" hangingPunct="1">
              <a:spcBef>
                <a:spcPts val="0"/>
              </a:spcBef>
              <a:spcAft>
                <a:spcPts val="0"/>
              </a:spcAft>
              <a:buFont typeface="Arial" panose="020B0604020202020204" pitchFamily="34" charset="0"/>
              <a:buChar char="•"/>
              <a:defRPr/>
            </a:pPr>
            <a:r>
              <a:rPr lang="es-ES" dirty="0">
                <a:solidFill>
                  <a:srgbClr val="0070C0"/>
                </a:solidFill>
                <a:latin typeface="+mn-lt"/>
                <a:cs typeface="Arial" panose="020B0604020202020204" pitchFamily="34" charset="0"/>
              </a:rPr>
              <a:t>48% de la población subutilizada (42% subempleada y 6% desempleada).</a:t>
            </a:r>
          </a:p>
          <a:p>
            <a:pPr marL="285750" indent="-285750" eaLnBrk="1" fontAlgn="auto" hangingPunct="1">
              <a:spcBef>
                <a:spcPts val="0"/>
              </a:spcBef>
              <a:spcAft>
                <a:spcPts val="0"/>
              </a:spcAft>
              <a:buFont typeface="Arial" panose="020B0604020202020204" pitchFamily="34" charset="0"/>
              <a:buChar char="•"/>
              <a:defRPr/>
            </a:pPr>
            <a:endParaRPr lang="es-ES" dirty="0">
              <a:solidFill>
                <a:srgbClr val="0070C0"/>
              </a:solidFill>
              <a:latin typeface="+mn-lt"/>
              <a:cs typeface="Arial" panose="020B0604020202020204" pitchFamily="34" charset="0"/>
            </a:endParaRPr>
          </a:p>
          <a:p>
            <a:pPr marL="285750" indent="-285750" eaLnBrk="1" fontAlgn="auto" hangingPunct="1">
              <a:spcBef>
                <a:spcPts val="0"/>
              </a:spcBef>
              <a:spcAft>
                <a:spcPts val="0"/>
              </a:spcAft>
              <a:buFont typeface="Arial" panose="020B0604020202020204" pitchFamily="34" charset="0"/>
              <a:buChar char="•"/>
              <a:defRPr/>
            </a:pPr>
            <a:r>
              <a:rPr lang="es-ES_tradnl" dirty="0">
                <a:solidFill>
                  <a:srgbClr val="0070C0"/>
                </a:solidFill>
                <a:latin typeface="+mn-lt"/>
                <a:cs typeface="Arial" panose="020B0604020202020204" pitchFamily="34" charset="0"/>
              </a:rPr>
              <a:t>21% de jóvenes de 15 a 24 años no estudia ni trabajan</a:t>
            </a:r>
          </a:p>
          <a:p>
            <a:pPr marL="285750" indent="-285750" eaLnBrk="1" fontAlgn="auto" hangingPunct="1">
              <a:spcBef>
                <a:spcPts val="0"/>
              </a:spcBef>
              <a:spcAft>
                <a:spcPts val="0"/>
              </a:spcAft>
              <a:buFont typeface="Arial" panose="020B0604020202020204" pitchFamily="34" charset="0"/>
              <a:buChar char="•"/>
              <a:defRPr/>
            </a:pPr>
            <a:endParaRPr lang="es-SV" dirty="0">
              <a:solidFill>
                <a:srgbClr val="0070C0"/>
              </a:solidFill>
              <a:latin typeface="+mn-lt"/>
              <a:cs typeface="Arial" panose="020B0604020202020204" pitchFamily="34" charset="0"/>
            </a:endParaRPr>
          </a:p>
          <a:p>
            <a:pPr marL="285750" indent="-285750" eaLnBrk="1" fontAlgn="auto" hangingPunct="1">
              <a:spcBef>
                <a:spcPts val="0"/>
              </a:spcBef>
              <a:spcAft>
                <a:spcPts val="0"/>
              </a:spcAft>
              <a:buFont typeface="Arial" panose="020B0604020202020204" pitchFamily="34" charset="0"/>
              <a:buChar char="•"/>
              <a:defRPr/>
            </a:pPr>
            <a:r>
              <a:rPr lang="es-SV" dirty="0">
                <a:solidFill>
                  <a:srgbClr val="0070C0"/>
                </a:solidFill>
                <a:latin typeface="+mn-lt"/>
                <a:cs typeface="Arial" panose="020B0604020202020204" pitchFamily="34" charset="0"/>
              </a:rPr>
              <a:t>Apenas 22% de la población adulta mayor recibe pensión.</a:t>
            </a:r>
          </a:p>
          <a:p>
            <a:pPr marL="285750" indent="-285750" eaLnBrk="1" fontAlgn="auto" hangingPunct="1">
              <a:spcBef>
                <a:spcPts val="0"/>
              </a:spcBef>
              <a:spcAft>
                <a:spcPts val="0"/>
              </a:spcAft>
              <a:buFont typeface="Arial" panose="020B0604020202020204" pitchFamily="34" charset="0"/>
              <a:buChar char="•"/>
              <a:defRPr/>
            </a:pPr>
            <a:endParaRPr lang="es-SV" dirty="0">
              <a:solidFill>
                <a:srgbClr val="0070C0"/>
              </a:solidFill>
              <a:latin typeface="+mn-lt"/>
              <a:cs typeface="Arial" panose="020B0604020202020204" pitchFamily="34" charset="0"/>
            </a:endParaRPr>
          </a:p>
          <a:p>
            <a:pPr marL="285750" indent="-285750" eaLnBrk="1" fontAlgn="auto" hangingPunct="1">
              <a:spcBef>
                <a:spcPts val="0"/>
              </a:spcBef>
              <a:spcAft>
                <a:spcPts val="0"/>
              </a:spcAft>
              <a:buFont typeface="Arial" panose="020B0604020202020204" pitchFamily="34" charset="0"/>
              <a:buChar char="•"/>
              <a:defRPr/>
            </a:pPr>
            <a:r>
              <a:rPr lang="es-ES" dirty="0">
                <a:solidFill>
                  <a:srgbClr val="0070C0"/>
                </a:solidFill>
                <a:latin typeface="+mn-lt"/>
                <a:cs typeface="Arial" panose="020B0604020202020204" pitchFamily="34" charset="0"/>
              </a:rPr>
              <a:t>60,000 personas por año abandonan el país anualmente en busca de mejores oportunidades.</a:t>
            </a:r>
          </a:p>
          <a:p>
            <a:pPr marL="285750" indent="-285750" eaLnBrk="1" fontAlgn="auto" hangingPunct="1">
              <a:spcBef>
                <a:spcPts val="0"/>
              </a:spcBef>
              <a:spcAft>
                <a:spcPts val="0"/>
              </a:spcAft>
              <a:buFont typeface="Arial" panose="020B0604020202020204" pitchFamily="34" charset="0"/>
              <a:buChar char="•"/>
              <a:defRPr/>
            </a:pPr>
            <a:endParaRPr lang="es-ES" dirty="0">
              <a:solidFill>
                <a:srgbClr val="0070C0"/>
              </a:solidFill>
              <a:latin typeface="+mn-lt"/>
              <a:cs typeface="Arial" panose="020B0604020202020204" pitchFamily="34" charset="0"/>
            </a:endParaRPr>
          </a:p>
          <a:p>
            <a:pPr marL="285750" indent="-285750" eaLnBrk="1" fontAlgn="auto" hangingPunct="1">
              <a:spcBef>
                <a:spcPts val="0"/>
              </a:spcBef>
              <a:spcAft>
                <a:spcPts val="0"/>
              </a:spcAft>
              <a:buFont typeface="Arial" panose="020B0604020202020204" pitchFamily="34" charset="0"/>
              <a:buChar char="•"/>
              <a:defRPr/>
            </a:pPr>
            <a:r>
              <a:rPr lang="es-ES" dirty="0">
                <a:solidFill>
                  <a:srgbClr val="0070C0"/>
                </a:solidFill>
                <a:latin typeface="+mn-lt"/>
                <a:cs typeface="Arial" panose="020B0604020202020204" pitchFamily="34" charset="0"/>
              </a:rPr>
              <a:t>Más de 20,000 personas son deportadas anualmente. </a:t>
            </a:r>
          </a:p>
          <a:p>
            <a:pPr marL="285750" indent="-285750" eaLnBrk="1" fontAlgn="auto" hangingPunct="1">
              <a:spcBef>
                <a:spcPts val="0"/>
              </a:spcBef>
              <a:spcAft>
                <a:spcPts val="0"/>
              </a:spcAft>
              <a:buFont typeface="Arial" panose="020B0604020202020204" pitchFamily="34" charset="0"/>
              <a:buChar char="•"/>
              <a:defRPr/>
            </a:pPr>
            <a:endParaRPr lang="es-ES" dirty="0">
              <a:solidFill>
                <a:srgbClr val="0070C0"/>
              </a:solidFill>
              <a:latin typeface="+mn-lt"/>
              <a:cs typeface="Arial" panose="020B0604020202020204" pitchFamily="34" charset="0"/>
            </a:endParaRPr>
          </a:p>
          <a:p>
            <a:pPr marL="285750" indent="-285750" eaLnBrk="1" fontAlgn="auto" hangingPunct="1">
              <a:spcBef>
                <a:spcPts val="0"/>
              </a:spcBef>
              <a:spcAft>
                <a:spcPts val="0"/>
              </a:spcAft>
              <a:buFont typeface="Arial" panose="020B0604020202020204" pitchFamily="34" charset="0"/>
              <a:buChar char="•"/>
              <a:defRPr/>
            </a:pPr>
            <a:r>
              <a:rPr lang="es-ES_tradnl" dirty="0">
                <a:solidFill>
                  <a:srgbClr val="0070C0"/>
                </a:solidFill>
                <a:latin typeface="+mn-lt"/>
                <a:cs typeface="Arial" panose="020B0604020202020204" pitchFamily="34" charset="0"/>
              </a:rPr>
              <a:t>Una de cada 12 niñas ya ha estado embarazada al cumplir los 15 años, y cuatro de cada 10 en el grupo de 15 a 19. </a:t>
            </a:r>
          </a:p>
          <a:p>
            <a:pPr marL="285750" indent="-285750" eaLnBrk="1" fontAlgn="auto" hangingPunct="1">
              <a:spcBef>
                <a:spcPts val="0"/>
              </a:spcBef>
              <a:spcAft>
                <a:spcPts val="0"/>
              </a:spcAft>
              <a:buFont typeface="Arial" panose="020B0604020202020204" pitchFamily="34" charset="0"/>
              <a:buChar char="•"/>
              <a:defRPr/>
            </a:pPr>
            <a:endParaRPr lang="es-ES_tradnl" dirty="0">
              <a:solidFill>
                <a:srgbClr val="0070C0"/>
              </a:solidFill>
              <a:latin typeface="+mn-lt"/>
              <a:cs typeface="Arial" panose="020B0604020202020204" pitchFamily="34" charset="0"/>
            </a:endParaRPr>
          </a:p>
          <a:p>
            <a:pPr marL="285750" indent="-285750" eaLnBrk="1" fontAlgn="auto" hangingPunct="1">
              <a:spcBef>
                <a:spcPts val="0"/>
              </a:spcBef>
              <a:spcAft>
                <a:spcPts val="0"/>
              </a:spcAft>
              <a:buFont typeface="Arial" panose="020B0604020202020204" pitchFamily="34" charset="0"/>
              <a:buChar char="•"/>
              <a:defRPr/>
            </a:pPr>
            <a:r>
              <a:rPr lang="es-SV" dirty="0">
                <a:solidFill>
                  <a:srgbClr val="0070C0"/>
                </a:solidFill>
                <a:latin typeface="+mn-lt"/>
                <a:cs typeface="Arial" panose="020B0604020202020204" pitchFamily="34" charset="0"/>
              </a:rPr>
              <a:t>60 muertes violentas por cada 100,000 habitantes.</a:t>
            </a:r>
          </a:p>
          <a:p>
            <a:pPr marL="285750" indent="-285750" eaLnBrk="1" fontAlgn="auto" hangingPunct="1">
              <a:spcBef>
                <a:spcPts val="0"/>
              </a:spcBef>
              <a:spcAft>
                <a:spcPts val="0"/>
              </a:spcAft>
              <a:buFont typeface="Arial" panose="020B0604020202020204" pitchFamily="34" charset="0"/>
              <a:buChar char="•"/>
              <a:defRPr/>
            </a:pPr>
            <a:endParaRPr lang="es-MX" dirty="0">
              <a:solidFill>
                <a:srgbClr val="0070C0"/>
              </a:solidFill>
              <a:latin typeface="+mn-lt"/>
              <a:cs typeface="Arial" panose="020B0604020202020204" pitchFamily="34" charset="0"/>
            </a:endParaRPr>
          </a:p>
          <a:p>
            <a:pPr marL="285750" indent="-285750" eaLnBrk="1" fontAlgn="auto" hangingPunct="1">
              <a:spcBef>
                <a:spcPts val="0"/>
              </a:spcBef>
              <a:spcAft>
                <a:spcPts val="0"/>
              </a:spcAft>
              <a:buFont typeface="Arial" panose="020B0604020202020204" pitchFamily="34" charset="0"/>
              <a:buChar char="•"/>
              <a:defRPr/>
            </a:pPr>
            <a:r>
              <a:rPr lang="es-MX" dirty="0">
                <a:solidFill>
                  <a:srgbClr val="0070C0"/>
                </a:solidFill>
                <a:latin typeface="+mn-lt"/>
                <a:cs typeface="Arial" panose="020B0604020202020204" pitchFamily="34" charset="0"/>
              </a:rPr>
              <a:t>El consumo representa el 103% del PIB</a:t>
            </a:r>
            <a:endParaRPr lang="es-SV" dirty="0">
              <a:solidFill>
                <a:srgbClr val="0070C0"/>
              </a:solidFill>
              <a:latin typeface="+mn-lt"/>
              <a:cs typeface="Arial" panose="020B0604020202020204" pitchFamily="34" charset="0"/>
            </a:endParaRPr>
          </a:p>
          <a:p>
            <a:pPr marL="285750" indent="-285750" eaLnBrk="1" fontAlgn="auto" hangingPunct="1">
              <a:spcBef>
                <a:spcPts val="0"/>
              </a:spcBef>
              <a:spcAft>
                <a:spcPts val="0"/>
              </a:spcAft>
              <a:buFont typeface="Arial" panose="020B0604020202020204" pitchFamily="34" charset="0"/>
              <a:buChar char="•"/>
              <a:defRPr/>
            </a:pPr>
            <a:endParaRPr lang="es-SV" dirty="0">
              <a:solidFill>
                <a:srgbClr val="0070C0"/>
              </a:solidFill>
              <a:latin typeface="+mn-lt"/>
              <a:cs typeface="Arial" panose="020B0604020202020204" pitchFamily="34" charset="0"/>
            </a:endParaRPr>
          </a:p>
          <a:p>
            <a:pPr marL="285750" indent="-285750" eaLnBrk="1" fontAlgn="auto" hangingPunct="1">
              <a:spcBef>
                <a:spcPts val="0"/>
              </a:spcBef>
              <a:spcAft>
                <a:spcPts val="0"/>
              </a:spcAft>
              <a:buFont typeface="Arial" panose="020B0604020202020204" pitchFamily="34" charset="0"/>
              <a:buChar char="•"/>
              <a:defRPr/>
            </a:pPr>
            <a:r>
              <a:rPr lang="es-MX" dirty="0">
                <a:solidFill>
                  <a:srgbClr val="0070C0"/>
                </a:solidFill>
                <a:latin typeface="+mn-lt"/>
                <a:cs typeface="Arial" panose="020B0604020202020204" pitchFamily="34" charset="0"/>
              </a:rPr>
              <a:t>36% de la población vive en condición de pobreza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498475" y="115888"/>
            <a:ext cx="8645525" cy="1125537"/>
          </a:xfrm>
          <a:prstGeom prst="rect">
            <a:avLst/>
          </a:prstGeom>
          <a:noFill/>
          <a:ln w="9525">
            <a:noFill/>
            <a:miter lim="800000"/>
            <a:headEnd/>
            <a:tailEnd/>
          </a:ln>
        </p:spPr>
        <p:txBody>
          <a:bodyPr anchor="ctr"/>
          <a:lstStyle/>
          <a:p>
            <a:pPr algn="ctr" eaLnBrk="1" hangingPunct="1"/>
            <a:r>
              <a:rPr lang="es-ES" altLang="es-SV" sz="2400">
                <a:solidFill>
                  <a:srgbClr val="0070C0"/>
                </a:solidFill>
                <a:latin typeface="Verdana" pitchFamily="34" charset="0"/>
              </a:rPr>
              <a:t>Idea 3. Hay que globalizar la fraternidad, no la esclavitud y la indiferencia</a:t>
            </a:r>
          </a:p>
        </p:txBody>
      </p:sp>
      <p:sp>
        <p:nvSpPr>
          <p:cNvPr id="7" name="Rectángulo 6"/>
          <p:cNvSpPr/>
          <p:nvPr/>
        </p:nvSpPr>
        <p:spPr>
          <a:xfrm>
            <a:off x="1258888" y="2536825"/>
            <a:ext cx="6481762" cy="1938338"/>
          </a:xfrm>
          <a:prstGeom prst="rect">
            <a:avLst/>
          </a:prstGeom>
        </p:spPr>
        <p:txBody>
          <a:bodyPr>
            <a:spAutoFit/>
          </a:bodyPr>
          <a:lstStyle/>
          <a:p>
            <a:pPr algn="ctr" eaLnBrk="1" hangingPunct="1">
              <a:defRPr/>
            </a:pPr>
            <a:r>
              <a:rPr lang="es-MX" sz="2000" dirty="0">
                <a:solidFill>
                  <a:srgbClr val="002060"/>
                </a:solidFill>
                <a:latin typeface="+mn-lt"/>
                <a:cs typeface="Arial" panose="020B0604020202020204" pitchFamily="34" charset="0"/>
              </a:rPr>
              <a:t>¿Por qué hemos fallado en asegurarle a todos los habitantes de la República el goce de la libertad, la salud, la cultura, el bienestar económico y la justicia social, como lo señala la Constitución de la República?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3"/>
          <p:cNvSpPr>
            <a:spLocks noGrp="1"/>
          </p:cNvSpPr>
          <p:nvPr>
            <p:ph type="title"/>
          </p:nvPr>
        </p:nvSpPr>
        <p:spPr>
          <a:xfrm>
            <a:off x="623888" y="2782888"/>
            <a:ext cx="7886700" cy="2139950"/>
          </a:xfrm>
        </p:spPr>
        <p:txBody>
          <a:bodyPr>
            <a:noAutofit/>
          </a:bodyPr>
          <a:lstStyle/>
          <a:p>
            <a:pPr algn="ctr">
              <a:defRPr/>
            </a:pPr>
            <a:r>
              <a:rPr lang="es-MX" sz="2400" b="1" dirty="0">
                <a:solidFill>
                  <a:srgbClr val="002060"/>
                </a:solidFill>
              </a:rPr>
              <a:t>Porque como sociedad hemos sido reacios a “ver las cosas desde la posición ventajosa de la gente” nos diría </a:t>
            </a:r>
            <a:r>
              <a:rPr lang="es-MX" sz="2400" b="1" dirty="0" err="1">
                <a:solidFill>
                  <a:srgbClr val="002060"/>
                </a:solidFill>
              </a:rPr>
              <a:t>Mahbub</a:t>
            </a:r>
            <a:r>
              <a:rPr lang="es-MX" sz="2400" b="1" dirty="0">
                <a:solidFill>
                  <a:srgbClr val="002060"/>
                </a:solidFill>
              </a:rPr>
              <a:t> </a:t>
            </a:r>
            <a:r>
              <a:rPr lang="es-MX" sz="2400" b="1" dirty="0" err="1">
                <a:solidFill>
                  <a:srgbClr val="002060"/>
                </a:solidFill>
              </a:rPr>
              <a:t>ul</a:t>
            </a:r>
            <a:r>
              <a:rPr lang="es-MX" sz="2400" b="1" dirty="0">
                <a:solidFill>
                  <a:srgbClr val="002060"/>
                </a:solidFill>
              </a:rPr>
              <a:t> </a:t>
            </a:r>
            <a:r>
              <a:rPr lang="es-MX" sz="2400" b="1" dirty="0" err="1">
                <a:solidFill>
                  <a:srgbClr val="002060"/>
                </a:solidFill>
              </a:rPr>
              <a:t>Haq</a:t>
            </a:r>
            <a:r>
              <a:rPr lang="es-MX" sz="2400" b="1" dirty="0">
                <a:solidFill>
                  <a:srgbClr val="002060"/>
                </a:solidFill>
              </a:rPr>
              <a:t/>
            </a:r>
            <a:br>
              <a:rPr lang="es-MX" sz="2400" b="1" dirty="0">
                <a:solidFill>
                  <a:srgbClr val="002060"/>
                </a:solidFill>
              </a:rPr>
            </a:br>
            <a:r>
              <a:rPr lang="es-MX" sz="2400" b="1" dirty="0">
                <a:solidFill>
                  <a:srgbClr val="002060"/>
                </a:solidFill>
              </a:rPr>
              <a:t/>
            </a:r>
            <a:br>
              <a:rPr lang="es-MX" sz="2400" b="1" dirty="0">
                <a:solidFill>
                  <a:srgbClr val="002060"/>
                </a:solidFill>
              </a:rPr>
            </a:br>
            <a:r>
              <a:rPr lang="es-MX" sz="2400" b="1" dirty="0">
                <a:solidFill>
                  <a:srgbClr val="002060"/>
                </a:solidFill>
              </a:rPr>
              <a:t>O porque hemos sido indiferentes  al </a:t>
            </a:r>
            <a:r>
              <a:rPr lang="es-SV" sz="2400" b="1" dirty="0">
                <a:solidFill>
                  <a:srgbClr val="002060"/>
                </a:solidFill>
              </a:rPr>
              <a:t>"deber de escuchar la voz de los pobres y romper las cadenas de la injusticia” nos diría el Papa </a:t>
            </a:r>
            <a:r>
              <a:rPr lang="es-SV" sz="2400" b="1" dirty="0" smtClean="0">
                <a:solidFill>
                  <a:srgbClr val="002060"/>
                </a:solidFill>
              </a:rPr>
              <a:t>Francisco</a:t>
            </a:r>
            <a:br>
              <a:rPr lang="es-SV" sz="2400" b="1" dirty="0" smtClean="0">
                <a:solidFill>
                  <a:srgbClr val="002060"/>
                </a:solidFill>
              </a:rPr>
            </a:br>
            <a:r>
              <a:rPr lang="es-SV" sz="2400" b="1" dirty="0">
                <a:solidFill>
                  <a:srgbClr val="002060"/>
                </a:solidFill>
              </a:rPr>
              <a:t/>
            </a:r>
            <a:br>
              <a:rPr lang="es-SV" sz="2400" b="1" dirty="0">
                <a:solidFill>
                  <a:srgbClr val="002060"/>
                </a:solidFill>
              </a:rPr>
            </a:br>
            <a:r>
              <a:rPr lang="es-SV" sz="1350" b="1" dirty="0">
                <a:solidFill>
                  <a:srgbClr val="002060"/>
                </a:solidFill>
              </a:rPr>
              <a:t>Discurso, Manila, Filipinas, 15 de enero de 2015</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410" name="Imagen 3"/>
          <p:cNvPicPr>
            <a:picLocks noChangeAspect="1"/>
          </p:cNvPicPr>
          <p:nvPr/>
        </p:nvPicPr>
        <p:blipFill>
          <a:blip r:embed="rId2" cstate="print"/>
          <a:srcRect/>
          <a:stretch>
            <a:fillRect/>
          </a:stretch>
        </p:blipFill>
        <p:spPr bwMode="auto">
          <a:xfrm>
            <a:off x="1403350" y="1557338"/>
            <a:ext cx="6529388" cy="3640137"/>
          </a:xfrm>
          <a:prstGeom prst="rect">
            <a:avLst/>
          </a:prstGeom>
          <a:noFill/>
          <a:ln w="9525">
            <a:noFill/>
            <a:miter lim="800000"/>
            <a:headEnd/>
            <a:tailEnd/>
          </a:ln>
        </p:spPr>
      </p:pic>
      <p:pic>
        <p:nvPicPr>
          <p:cNvPr id="17411" name="Marcador de contenido 10"/>
          <p:cNvPicPr>
            <a:picLocks noGrp="1" noChangeAspect="1"/>
          </p:cNvPicPr>
          <p:nvPr>
            <p:ph sz="half" idx="4294967295"/>
          </p:nvPr>
        </p:nvPicPr>
        <p:blipFill>
          <a:blip r:embed="rId3" cstate="print"/>
          <a:srcRect t="28963" b="49751"/>
          <a:stretch>
            <a:fillRect/>
          </a:stretch>
        </p:blipFill>
        <p:spPr>
          <a:xfrm>
            <a:off x="2411413" y="5300663"/>
            <a:ext cx="4271962" cy="98425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Título 6"/>
          <p:cNvSpPr>
            <a:spLocks noGrp="1"/>
          </p:cNvSpPr>
          <p:nvPr>
            <p:ph type="title"/>
          </p:nvPr>
        </p:nvSpPr>
        <p:spPr>
          <a:xfrm>
            <a:off x="628650" y="1131888"/>
            <a:ext cx="7886700" cy="4645025"/>
          </a:xfrm>
        </p:spPr>
        <p:txBody>
          <a:bodyPr/>
          <a:lstStyle/>
          <a:p>
            <a:r>
              <a:rPr lang="es-MX" sz="1800" b="1" smtClean="0">
                <a:solidFill>
                  <a:srgbClr val="002060"/>
                </a:solidFill>
              </a:rPr>
              <a:t>En 2012, PNUD inició un proyecto con el objetivo de mejorar el diagnóstico y la medición de la pobreza en el país.</a:t>
            </a:r>
            <a:br>
              <a:rPr lang="es-MX" sz="1800" b="1" smtClean="0">
                <a:solidFill>
                  <a:srgbClr val="002060"/>
                </a:solidFill>
              </a:rPr>
            </a:br>
            <a:r>
              <a:rPr lang="es-MX" sz="1800" b="1" smtClean="0">
                <a:solidFill>
                  <a:srgbClr val="002060"/>
                </a:solidFill>
              </a:rPr>
              <a:t/>
            </a:r>
            <a:br>
              <a:rPr lang="es-MX" sz="1800" b="1" smtClean="0">
                <a:solidFill>
                  <a:srgbClr val="002060"/>
                </a:solidFill>
              </a:rPr>
            </a:br>
            <a:r>
              <a:rPr lang="es-MX" sz="1800" b="1" smtClean="0">
                <a:solidFill>
                  <a:srgbClr val="002060"/>
                </a:solidFill>
              </a:rPr>
              <a:t>Se trataba de un proyecto con vocación política y técnica.</a:t>
            </a:r>
            <a:br>
              <a:rPr lang="es-MX" sz="1800" b="1" smtClean="0">
                <a:solidFill>
                  <a:srgbClr val="002060"/>
                </a:solidFill>
              </a:rPr>
            </a:br>
            <a:r>
              <a:rPr lang="es-MX" sz="1800" b="1" smtClean="0">
                <a:solidFill>
                  <a:srgbClr val="002060"/>
                </a:solidFill>
              </a:rPr>
              <a:t/>
            </a:r>
            <a:br>
              <a:rPr lang="es-MX" sz="1800" b="1" smtClean="0">
                <a:solidFill>
                  <a:srgbClr val="002060"/>
                </a:solidFill>
              </a:rPr>
            </a:br>
            <a:r>
              <a:rPr lang="es-MX" sz="1800" b="1" smtClean="0">
                <a:solidFill>
                  <a:srgbClr val="002060"/>
                </a:solidFill>
              </a:rPr>
              <a:t>Lo cierto es que terminó siendo más que un proyecto político y técnico.</a:t>
            </a:r>
            <a:br>
              <a:rPr lang="es-MX" sz="1800" b="1" smtClean="0">
                <a:solidFill>
                  <a:srgbClr val="002060"/>
                </a:solidFill>
              </a:rPr>
            </a:br>
            <a:r>
              <a:rPr lang="es-MX" sz="1800" b="1" smtClean="0">
                <a:solidFill>
                  <a:srgbClr val="002060"/>
                </a:solidFill>
              </a:rPr>
              <a:t/>
            </a:r>
            <a:br>
              <a:rPr lang="es-MX" sz="1800" b="1" smtClean="0">
                <a:solidFill>
                  <a:srgbClr val="002060"/>
                </a:solidFill>
              </a:rPr>
            </a:br>
            <a:r>
              <a:rPr lang="es-MX" sz="1800" b="1" smtClean="0">
                <a:solidFill>
                  <a:srgbClr val="002060"/>
                </a:solidFill>
              </a:rPr>
              <a:t>Fue además un proyecto educativo, porque aprendimos a entender la pobreza, no sólo a través de conceptos y números, sino también por las historias y dramas humanos que nos fueron compartidos en los conversatorios realizados. </a:t>
            </a:r>
            <a:br>
              <a:rPr lang="es-MX" sz="1800" b="1" smtClean="0">
                <a:solidFill>
                  <a:srgbClr val="002060"/>
                </a:solidFill>
              </a:rPr>
            </a:br>
            <a:r>
              <a:rPr lang="es-MX" sz="1800" b="1" smtClean="0">
                <a:solidFill>
                  <a:srgbClr val="002060"/>
                </a:solidFill>
              </a:rPr>
              <a:t/>
            </a:r>
            <a:br>
              <a:rPr lang="es-MX" sz="1800" b="1" smtClean="0">
                <a:solidFill>
                  <a:srgbClr val="002060"/>
                </a:solidFill>
              </a:rPr>
            </a:br>
            <a:r>
              <a:rPr lang="es-MX" sz="1800" b="1" smtClean="0">
                <a:solidFill>
                  <a:srgbClr val="002060"/>
                </a:solidFill>
              </a:rPr>
              <a:t>Finalmente, terminó siendo un proyecto empático, porque nos llevó a ponernos en los zapatos de aquellas personas a quienes como organización  nos debemos: las que viven en pobreza, exclusión y marginación.</a:t>
            </a:r>
            <a:endParaRPr lang="es-SV" sz="1800" b="1" smtClean="0">
              <a:solidFill>
                <a:srgbClr val="00206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ítulo 1"/>
          <p:cNvSpPr>
            <a:spLocks noGrp="1"/>
          </p:cNvSpPr>
          <p:nvPr>
            <p:ph type="title"/>
          </p:nvPr>
        </p:nvSpPr>
        <p:spPr>
          <a:xfrm>
            <a:off x="755650" y="2565400"/>
            <a:ext cx="7772400" cy="1362075"/>
          </a:xfrm>
        </p:spPr>
        <p:txBody>
          <a:bodyPr anchor="ctr"/>
          <a:lstStyle/>
          <a:p>
            <a:pPr algn="ctr"/>
            <a:r>
              <a:rPr lang="es-MX" b="1" smtClean="0">
                <a:solidFill>
                  <a:srgbClr val="002060"/>
                </a:solidFill>
              </a:rPr>
              <a:t>¿Por qué dicen ustedes que son pobres?</a:t>
            </a:r>
            <a:endParaRPr lang="es-SV" b="1" smtClean="0">
              <a:solidFill>
                <a:srgbClr val="00206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3"/>
          <p:cNvSpPr>
            <a:spLocks noGrp="1"/>
          </p:cNvSpPr>
          <p:nvPr>
            <p:ph type="title"/>
          </p:nvPr>
        </p:nvSpPr>
        <p:spPr>
          <a:xfrm>
            <a:off x="2195513" y="2349500"/>
            <a:ext cx="5256212" cy="3816350"/>
          </a:xfrm>
        </p:spPr>
        <p:txBody>
          <a:bodyPr/>
          <a:lstStyle/>
          <a:p>
            <a:pPr algn="ctr">
              <a:defRPr/>
            </a:pPr>
            <a:r>
              <a:rPr lang="es-MX" sz="3600" b="1" dirty="0" smtClean="0">
                <a:solidFill>
                  <a:schemeClr val="accent4"/>
                </a:solidFill>
                <a:latin typeface="+mn-lt"/>
              </a:rPr>
              <a:t>“Bueno, mire lo que comemos”</a:t>
            </a:r>
            <a:endParaRPr lang="es-SV" sz="3600" dirty="0">
              <a:latin typeface="+mn-lt"/>
            </a:endParaRPr>
          </a:p>
        </p:txBody>
      </p:sp>
      <p:pic>
        <p:nvPicPr>
          <p:cNvPr id="20483" name="Marcador de contenido 2"/>
          <p:cNvPicPr>
            <a:picLocks noGrp="1" noChangeAspect="1"/>
          </p:cNvPicPr>
          <p:nvPr>
            <p:ph idx="1"/>
          </p:nvPr>
        </p:nvPicPr>
        <p:blipFill>
          <a:blip r:embed="rId2" cstate="print"/>
          <a:srcRect/>
          <a:stretch>
            <a:fillRect/>
          </a:stretch>
        </p:blipFill>
        <p:spPr>
          <a:xfrm>
            <a:off x="2195513" y="244475"/>
            <a:ext cx="6159500" cy="421005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3"/>
          <p:cNvSpPr>
            <a:spLocks noGrp="1"/>
          </p:cNvSpPr>
          <p:nvPr>
            <p:ph type="title"/>
          </p:nvPr>
        </p:nvSpPr>
        <p:spPr/>
        <p:txBody>
          <a:bodyPr/>
          <a:lstStyle/>
          <a:p>
            <a:pPr algn="ctr">
              <a:defRPr/>
            </a:pPr>
            <a:r>
              <a:rPr lang="es-MX" b="1" dirty="0" smtClean="0">
                <a:solidFill>
                  <a:srgbClr val="002060"/>
                </a:solidFill>
                <a:latin typeface="+mn-lt"/>
              </a:rPr>
              <a:t>“Bueno, mire lo que comemos”</a:t>
            </a:r>
            <a:endParaRPr lang="es-SV" dirty="0">
              <a:solidFill>
                <a:srgbClr val="002060"/>
              </a:solidFill>
              <a:latin typeface="+mn-lt"/>
            </a:endParaRPr>
          </a:p>
        </p:txBody>
      </p:sp>
      <p:sp>
        <p:nvSpPr>
          <p:cNvPr id="3" name="Marcador de contenido 5"/>
          <p:cNvSpPr>
            <a:spLocks noGrp="1"/>
          </p:cNvSpPr>
          <p:nvPr>
            <p:ph idx="1"/>
          </p:nvPr>
        </p:nvSpPr>
        <p:spPr/>
        <p:txBody>
          <a:bodyPr>
            <a:normAutofit fontScale="92500" lnSpcReduction="20000"/>
          </a:bodyPr>
          <a:lstStyle/>
          <a:p>
            <a:pPr marL="0" indent="0" algn="ctr">
              <a:buFont typeface="Wingdings" pitchFamily="2" charset="2"/>
              <a:buNone/>
              <a:defRPr/>
            </a:pPr>
            <a:r>
              <a:rPr lang="es-SV" dirty="0">
                <a:solidFill>
                  <a:srgbClr val="002060"/>
                </a:solidFill>
              </a:rPr>
              <a:t>“Uno aquí siempre </a:t>
            </a:r>
            <a:r>
              <a:rPr lang="es-SV" sz="2400" b="1" dirty="0">
                <a:solidFill>
                  <a:srgbClr val="002060"/>
                </a:solidFill>
              </a:rPr>
              <a:t>come lo mismo</a:t>
            </a:r>
            <a:r>
              <a:rPr lang="es-SV" dirty="0">
                <a:solidFill>
                  <a:srgbClr val="002060"/>
                </a:solidFill>
              </a:rPr>
              <a:t>, tortillas y frijoles, y cuando se pone peor la cosa, </a:t>
            </a:r>
            <a:r>
              <a:rPr lang="es-SV" sz="2400" b="1" dirty="0">
                <a:solidFill>
                  <a:srgbClr val="002060"/>
                </a:solidFill>
              </a:rPr>
              <a:t>nos toca comer salteado</a:t>
            </a:r>
            <a:r>
              <a:rPr lang="es-SV" dirty="0" smtClean="0">
                <a:solidFill>
                  <a:srgbClr val="002060"/>
                </a:solidFill>
              </a:rPr>
              <a:t>”</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MX" sz="1800" dirty="0">
                <a:solidFill>
                  <a:srgbClr val="002060"/>
                </a:solidFill>
              </a:rPr>
              <a:t>Jorge, Boca Poza, La Libertad</a:t>
            </a:r>
            <a:endParaRPr lang="es-SV" sz="1800" dirty="0">
              <a:solidFill>
                <a:srgbClr val="002060"/>
              </a:solidFill>
            </a:endParaRP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SV" dirty="0">
                <a:solidFill>
                  <a:srgbClr val="002060"/>
                </a:solidFill>
              </a:rPr>
              <a:t>“Cuando la cosa se pone seria, aunque yo no </a:t>
            </a:r>
            <a:r>
              <a:rPr lang="es-SV" dirty="0" smtClean="0">
                <a:solidFill>
                  <a:srgbClr val="002060"/>
                </a:solidFill>
              </a:rPr>
              <a:t>coma, </a:t>
            </a:r>
            <a:r>
              <a:rPr lang="es-SV" dirty="0">
                <a:solidFill>
                  <a:srgbClr val="002060"/>
                </a:solidFill>
              </a:rPr>
              <a:t>pero </a:t>
            </a:r>
            <a:r>
              <a:rPr lang="es-SV" sz="2400" b="1" dirty="0">
                <a:solidFill>
                  <a:srgbClr val="002060"/>
                </a:solidFill>
              </a:rPr>
              <a:t>por lo menos que coman mis hijos</a:t>
            </a:r>
            <a:r>
              <a:rPr lang="es-SV" dirty="0" smtClean="0">
                <a:solidFill>
                  <a:srgbClr val="002060"/>
                </a:solidFill>
              </a:rPr>
              <a:t>”</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MX" sz="1800" dirty="0">
                <a:solidFill>
                  <a:srgbClr val="002060"/>
                </a:solidFill>
              </a:rPr>
              <a:t>Madre de familia, San Chico, </a:t>
            </a:r>
            <a:r>
              <a:rPr lang="es-MX" sz="1800" dirty="0" err="1">
                <a:solidFill>
                  <a:srgbClr val="002060"/>
                </a:solidFill>
              </a:rPr>
              <a:t>Comasagua</a:t>
            </a:r>
            <a:endParaRPr lang="es-SV" sz="1800" dirty="0">
              <a:solidFill>
                <a:srgbClr val="002060"/>
              </a:solidFill>
            </a:endParaRP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endParaRPr lang="es-SV" dirty="0">
              <a:solidFill>
                <a:srgbClr val="002060"/>
              </a:solidFill>
            </a:endParaRPr>
          </a:p>
          <a:p>
            <a:pPr algn="ctr">
              <a:defRPr/>
            </a:pPr>
            <a:endParaRPr lang="es-SV" dirty="0">
              <a:solidFill>
                <a:srgbClr val="00206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30" name="Marcador de contenido 4"/>
          <p:cNvPicPr>
            <a:picLocks noGrp="1" noChangeAspect="1"/>
          </p:cNvPicPr>
          <p:nvPr>
            <p:ph idx="1"/>
          </p:nvPr>
        </p:nvPicPr>
        <p:blipFill>
          <a:blip r:embed="rId2" cstate="print"/>
          <a:srcRect/>
          <a:stretch>
            <a:fillRect/>
          </a:stretch>
        </p:blipFill>
        <p:spPr>
          <a:xfrm>
            <a:off x="1619250" y="549275"/>
            <a:ext cx="6515100" cy="4344988"/>
          </a:xfrm>
        </p:spPr>
      </p:pic>
      <p:sp>
        <p:nvSpPr>
          <p:cNvPr id="3" name="Título 1"/>
          <p:cNvSpPr>
            <a:spLocks noGrp="1"/>
          </p:cNvSpPr>
          <p:nvPr>
            <p:ph type="title"/>
          </p:nvPr>
        </p:nvSpPr>
        <p:spPr>
          <a:xfrm>
            <a:off x="1258888" y="2863850"/>
            <a:ext cx="6985000" cy="3086100"/>
          </a:xfrm>
        </p:spPr>
        <p:txBody>
          <a:bodyPr/>
          <a:lstStyle/>
          <a:p>
            <a:pPr algn="ctr">
              <a:defRPr/>
            </a:pPr>
            <a:r>
              <a:rPr lang="es-MX" sz="3600" b="1" dirty="0" smtClean="0">
                <a:solidFill>
                  <a:schemeClr val="accent4"/>
                </a:solidFill>
                <a:latin typeface="+mn-lt"/>
              </a:rPr>
              <a:t>“Vea dónde vivimos” </a:t>
            </a:r>
            <a:endParaRPr lang="es-SV" sz="3600" b="1" dirty="0">
              <a:solidFill>
                <a:schemeClr val="accent4"/>
              </a:solidFill>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extBox 1"/>
          <p:cNvSpPr txBox="1">
            <a:spLocks noChangeArrowheads="1"/>
          </p:cNvSpPr>
          <p:nvPr/>
        </p:nvSpPr>
        <p:spPr bwMode="auto">
          <a:xfrm>
            <a:off x="684213" y="2133600"/>
            <a:ext cx="8064500" cy="1123950"/>
          </a:xfrm>
          <a:prstGeom prst="rect">
            <a:avLst/>
          </a:prstGeom>
          <a:noFill/>
          <a:ln w="9525">
            <a:noFill/>
            <a:miter lim="800000"/>
            <a:headEnd/>
            <a:tailEnd/>
          </a:ln>
        </p:spPr>
        <p:txBody>
          <a:bodyPr anchor="ctr"/>
          <a:lstStyle/>
          <a:p>
            <a:pPr algn="ctr" eaLnBrk="1" hangingPunct="1"/>
            <a:r>
              <a:rPr lang="en-US" altLang="es-SV" sz="2800" dirty="0" err="1">
                <a:solidFill>
                  <a:srgbClr val="002060"/>
                </a:solidFill>
                <a:latin typeface="Verdana" pitchFamily="34" charset="0"/>
              </a:rPr>
              <a:t>Presentación</a:t>
            </a:r>
            <a:r>
              <a:rPr lang="en-US" altLang="es-SV" sz="2800" dirty="0">
                <a:solidFill>
                  <a:srgbClr val="002060"/>
                </a:solidFill>
                <a:latin typeface="Verdana" pitchFamily="34" charset="0"/>
              </a:rPr>
              <a:t> </a:t>
            </a:r>
            <a:r>
              <a:rPr lang="en-US" altLang="es-SV" sz="2800" dirty="0" err="1">
                <a:solidFill>
                  <a:srgbClr val="002060"/>
                </a:solidFill>
                <a:latin typeface="Verdana" pitchFamily="34" charset="0"/>
              </a:rPr>
              <a:t>alrededor</a:t>
            </a:r>
            <a:r>
              <a:rPr lang="en-US" altLang="es-SV" sz="2800" dirty="0">
                <a:solidFill>
                  <a:srgbClr val="002060"/>
                </a:solidFill>
                <a:latin typeface="Verdana" pitchFamily="34" charset="0"/>
              </a:rPr>
              <a:t> de </a:t>
            </a:r>
            <a:r>
              <a:rPr lang="en-US" altLang="es-SV" sz="2800" dirty="0" err="1" smtClean="0">
                <a:solidFill>
                  <a:srgbClr val="002060"/>
                </a:solidFill>
                <a:latin typeface="Verdana" pitchFamily="34" charset="0"/>
              </a:rPr>
              <a:t>tres</a:t>
            </a:r>
            <a:r>
              <a:rPr lang="en-US" altLang="es-SV" sz="2800" dirty="0" smtClean="0">
                <a:solidFill>
                  <a:srgbClr val="002060"/>
                </a:solidFill>
                <a:latin typeface="Verdana" pitchFamily="34" charset="0"/>
              </a:rPr>
              <a:t> </a:t>
            </a:r>
            <a:r>
              <a:rPr lang="en-US" altLang="es-SV" sz="2800" dirty="0">
                <a:solidFill>
                  <a:srgbClr val="002060"/>
                </a:solidFill>
                <a:latin typeface="Verdana" pitchFamily="34" charset="0"/>
              </a:rPr>
              <a:t>ideas </a:t>
            </a:r>
            <a:r>
              <a:rPr lang="en-US" altLang="es-SV" sz="2800" dirty="0" err="1">
                <a:solidFill>
                  <a:srgbClr val="002060"/>
                </a:solidFill>
                <a:latin typeface="Verdana" pitchFamily="34" charset="0"/>
              </a:rPr>
              <a:t>planteadas</a:t>
            </a:r>
            <a:r>
              <a:rPr lang="en-US" altLang="es-SV" sz="2800" dirty="0">
                <a:solidFill>
                  <a:srgbClr val="002060"/>
                </a:solidFill>
                <a:latin typeface="Verdana" pitchFamily="34" charset="0"/>
              </a:rPr>
              <a:t> en el </a:t>
            </a:r>
            <a:r>
              <a:rPr lang="en-US" altLang="es-SV" sz="2800" dirty="0" err="1">
                <a:solidFill>
                  <a:srgbClr val="002060"/>
                </a:solidFill>
                <a:latin typeface="Verdana" pitchFamily="34" charset="0"/>
              </a:rPr>
              <a:t>mensaje</a:t>
            </a:r>
            <a:r>
              <a:rPr lang="en-US" altLang="es-SV" sz="2800" dirty="0">
                <a:solidFill>
                  <a:srgbClr val="002060"/>
                </a:solidFill>
                <a:latin typeface="Verdana" pitchFamily="34" charset="0"/>
              </a:rPr>
              <a:t> del Papa Francisco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3554" name="Marcador de contenido 5"/>
          <p:cNvPicPr>
            <a:picLocks noGrp="1" noChangeAspect="1"/>
          </p:cNvPicPr>
          <p:nvPr>
            <p:ph idx="1"/>
          </p:nvPr>
        </p:nvPicPr>
        <p:blipFill>
          <a:blip r:embed="rId2" cstate="print"/>
          <a:srcRect/>
          <a:stretch>
            <a:fillRect/>
          </a:stretch>
        </p:blipFill>
        <p:spPr>
          <a:xfrm>
            <a:off x="1692275" y="1125538"/>
            <a:ext cx="6643688" cy="4398962"/>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es-MX" b="1" dirty="0" smtClean="0">
                <a:solidFill>
                  <a:srgbClr val="002060"/>
                </a:solidFill>
                <a:latin typeface="+mn-lt"/>
              </a:rPr>
              <a:t>“Vea dónde vivimos” </a:t>
            </a:r>
            <a:endParaRPr lang="es-SV" b="1" dirty="0">
              <a:solidFill>
                <a:srgbClr val="002060"/>
              </a:solidFill>
              <a:latin typeface="+mn-lt"/>
            </a:endParaRPr>
          </a:p>
        </p:txBody>
      </p:sp>
      <p:sp>
        <p:nvSpPr>
          <p:cNvPr id="3" name="Marcador de contenido 2"/>
          <p:cNvSpPr>
            <a:spLocks noGrp="1"/>
          </p:cNvSpPr>
          <p:nvPr>
            <p:ph idx="1"/>
          </p:nvPr>
        </p:nvSpPr>
        <p:spPr/>
        <p:txBody>
          <a:bodyPr>
            <a:normAutofit fontScale="85000" lnSpcReduction="10000"/>
          </a:bodyPr>
          <a:lstStyle/>
          <a:p>
            <a:pPr marL="0" indent="0" algn="ctr">
              <a:buFont typeface="Wingdings" pitchFamily="2" charset="2"/>
              <a:buNone/>
              <a:defRPr/>
            </a:pPr>
            <a:r>
              <a:rPr lang="es-MX" dirty="0" smtClean="0">
                <a:solidFill>
                  <a:srgbClr val="002060"/>
                </a:solidFill>
              </a:rPr>
              <a:t>“Si aquí vivimos </a:t>
            </a:r>
            <a:r>
              <a:rPr lang="es-MX" sz="2400" b="1" dirty="0">
                <a:solidFill>
                  <a:srgbClr val="002060"/>
                </a:solidFill>
              </a:rPr>
              <a:t>amontonados</a:t>
            </a:r>
            <a:r>
              <a:rPr lang="es-MX" sz="2400" dirty="0">
                <a:solidFill>
                  <a:srgbClr val="002060"/>
                </a:solidFill>
              </a:rPr>
              <a:t> </a:t>
            </a:r>
            <a:r>
              <a:rPr lang="es-MX" dirty="0" smtClean="0">
                <a:solidFill>
                  <a:srgbClr val="002060"/>
                </a:solidFill>
              </a:rPr>
              <a:t>y en medio de la suciedad, como que fuéramos cuches”</a:t>
            </a:r>
          </a:p>
          <a:p>
            <a:pPr marL="0" indent="0" algn="ctr">
              <a:buFont typeface="Wingdings" pitchFamily="2" charset="2"/>
              <a:buNone/>
              <a:defRPr/>
            </a:pPr>
            <a:endParaRPr lang="es-MX" dirty="0" smtClean="0">
              <a:solidFill>
                <a:srgbClr val="002060"/>
              </a:solidFill>
            </a:endParaRPr>
          </a:p>
          <a:p>
            <a:pPr marL="0" indent="0" algn="ctr">
              <a:buFont typeface="Wingdings" pitchFamily="2" charset="2"/>
              <a:buNone/>
              <a:defRPr/>
            </a:pPr>
            <a:r>
              <a:rPr lang="es-MX" sz="1800" dirty="0">
                <a:solidFill>
                  <a:srgbClr val="002060"/>
                </a:solidFill>
              </a:rPr>
              <a:t>Sandra, Chorro Abajo, </a:t>
            </a:r>
            <a:r>
              <a:rPr lang="es-MX" sz="1800" dirty="0" err="1">
                <a:solidFill>
                  <a:srgbClr val="002060"/>
                </a:solidFill>
              </a:rPr>
              <a:t>Izalco</a:t>
            </a:r>
            <a:endParaRPr lang="es-MX" sz="1800" dirty="0">
              <a:solidFill>
                <a:srgbClr val="002060"/>
              </a:solidFill>
            </a:endParaRP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MX" dirty="0" smtClean="0">
                <a:solidFill>
                  <a:srgbClr val="002060"/>
                </a:solidFill>
              </a:rPr>
              <a:t>“Vivimos ahí buscando que no se nos haga lodazal por los </a:t>
            </a:r>
            <a:r>
              <a:rPr lang="es-MX" sz="2400" b="1" dirty="0">
                <a:solidFill>
                  <a:srgbClr val="002060"/>
                </a:solidFill>
              </a:rPr>
              <a:t>hoyos en el techo</a:t>
            </a:r>
            <a:r>
              <a:rPr lang="es-MX" dirty="0" smtClean="0">
                <a:solidFill>
                  <a:srgbClr val="002060"/>
                </a:solidFill>
              </a:rPr>
              <a:t>, rebuscándonos por tener una </a:t>
            </a:r>
            <a:r>
              <a:rPr lang="es-MX" sz="2400" b="1" dirty="0">
                <a:solidFill>
                  <a:srgbClr val="002060"/>
                </a:solidFill>
              </a:rPr>
              <a:t>pared</a:t>
            </a:r>
            <a:r>
              <a:rPr lang="es-MX" sz="2400" dirty="0">
                <a:solidFill>
                  <a:srgbClr val="002060"/>
                </a:solidFill>
              </a:rPr>
              <a:t> </a:t>
            </a:r>
            <a:r>
              <a:rPr lang="es-MX" dirty="0" smtClean="0">
                <a:solidFill>
                  <a:srgbClr val="002060"/>
                </a:solidFill>
              </a:rPr>
              <a:t>de lámina más o menos, no </a:t>
            </a:r>
            <a:r>
              <a:rPr lang="es-MX" sz="2400" b="1" dirty="0">
                <a:solidFill>
                  <a:srgbClr val="002060"/>
                </a:solidFill>
              </a:rPr>
              <a:t>como que es zaranda</a:t>
            </a:r>
            <a:r>
              <a:rPr lang="es-MX" dirty="0" smtClean="0">
                <a:solidFill>
                  <a:srgbClr val="002060"/>
                </a:solidFill>
              </a:rPr>
              <a:t>”</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MX" sz="1800" dirty="0">
                <a:solidFill>
                  <a:srgbClr val="002060"/>
                </a:solidFill>
              </a:rPr>
              <a:t>Jóvenes, Altos del </a:t>
            </a:r>
            <a:r>
              <a:rPr lang="es-MX" sz="1800" dirty="0" err="1">
                <a:solidFill>
                  <a:srgbClr val="002060"/>
                </a:solidFill>
              </a:rPr>
              <a:t>Matazano</a:t>
            </a:r>
            <a:r>
              <a:rPr lang="es-MX" sz="1800" dirty="0">
                <a:solidFill>
                  <a:srgbClr val="002060"/>
                </a:solidFill>
              </a:rPr>
              <a:t>, Santa Tecla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ángulo 1"/>
          <p:cNvSpPr/>
          <p:nvPr/>
        </p:nvSpPr>
        <p:spPr>
          <a:xfrm>
            <a:off x="1046163" y="1844675"/>
            <a:ext cx="7058025" cy="4094163"/>
          </a:xfrm>
          <a:prstGeom prst="rect">
            <a:avLst/>
          </a:prstGeom>
        </p:spPr>
        <p:txBody>
          <a:bodyPr>
            <a:spAutoFit/>
          </a:bodyPr>
          <a:lstStyle/>
          <a:p>
            <a:pPr algn="ctr" eaLnBrk="1" hangingPunct="1">
              <a:defRPr/>
            </a:pPr>
            <a:r>
              <a:rPr lang="es-MX" sz="2000" dirty="0">
                <a:solidFill>
                  <a:srgbClr val="002060"/>
                </a:solidFill>
                <a:latin typeface="+mn-lt"/>
                <a:cs typeface="Arial" panose="020B0604020202020204" pitchFamily="34" charset="0"/>
              </a:rPr>
              <a:t>“Para mí ser pobre es no tener una vivienda digna. A uno lo que le toca es </a:t>
            </a:r>
            <a:r>
              <a:rPr lang="es-MX" sz="2400" dirty="0">
                <a:solidFill>
                  <a:srgbClr val="00B050"/>
                </a:solidFill>
                <a:latin typeface="+mn-lt"/>
                <a:cs typeface="Arial" panose="020B0604020202020204" pitchFamily="34" charset="0"/>
              </a:rPr>
              <a:t>dormir en el suelo.</a:t>
            </a:r>
            <a:r>
              <a:rPr lang="es-MX" sz="2000" dirty="0">
                <a:solidFill>
                  <a:srgbClr val="002060"/>
                </a:solidFill>
                <a:latin typeface="+mn-lt"/>
                <a:cs typeface="Arial" panose="020B0604020202020204" pitchFamily="34" charset="0"/>
              </a:rPr>
              <a:t> En el polvo uno tira capas y se acuesta, pero en el suelo enlodado, ¿cómo?”</a:t>
            </a:r>
          </a:p>
          <a:p>
            <a:pPr algn="ctr" eaLnBrk="1" hangingPunct="1">
              <a:defRPr/>
            </a:pPr>
            <a:endParaRPr lang="es-MX" dirty="0">
              <a:solidFill>
                <a:srgbClr val="002060"/>
              </a:solidFill>
              <a:latin typeface="+mn-lt"/>
              <a:cs typeface="Arial" panose="020B0604020202020204" pitchFamily="34" charset="0"/>
            </a:endParaRPr>
          </a:p>
          <a:p>
            <a:pPr algn="ctr" eaLnBrk="1" hangingPunct="1">
              <a:defRPr/>
            </a:pPr>
            <a:r>
              <a:rPr lang="es-MX" sz="1100" dirty="0">
                <a:solidFill>
                  <a:srgbClr val="002060"/>
                </a:solidFill>
                <a:latin typeface="+mn-lt"/>
                <a:cs typeface="Arial" panose="020B0604020202020204" pitchFamily="34" charset="0"/>
              </a:rPr>
              <a:t>José, La Esperanza, </a:t>
            </a:r>
            <a:r>
              <a:rPr lang="es-MX" sz="1100" dirty="0" err="1">
                <a:solidFill>
                  <a:srgbClr val="002060"/>
                </a:solidFill>
                <a:latin typeface="+mn-lt"/>
                <a:cs typeface="Arial" panose="020B0604020202020204" pitchFamily="34" charset="0"/>
              </a:rPr>
              <a:t>Tepecoyo</a:t>
            </a:r>
            <a:endParaRPr lang="es-MX" sz="1100" dirty="0">
              <a:solidFill>
                <a:srgbClr val="002060"/>
              </a:solidFill>
              <a:latin typeface="+mn-lt"/>
              <a:cs typeface="Arial" panose="020B0604020202020204" pitchFamily="34" charset="0"/>
            </a:endParaRPr>
          </a:p>
          <a:p>
            <a:pPr algn="ctr" eaLnBrk="1" hangingPunct="1">
              <a:defRPr/>
            </a:pPr>
            <a:endParaRPr lang="es-MX" dirty="0">
              <a:solidFill>
                <a:srgbClr val="002060"/>
              </a:solidFill>
              <a:latin typeface="+mn-lt"/>
              <a:cs typeface="Arial" panose="020B0604020202020204" pitchFamily="34" charset="0"/>
            </a:endParaRPr>
          </a:p>
          <a:p>
            <a:pPr algn="ctr" eaLnBrk="1" hangingPunct="1">
              <a:defRPr/>
            </a:pPr>
            <a:r>
              <a:rPr lang="es-MX" dirty="0">
                <a:solidFill>
                  <a:srgbClr val="002060"/>
                </a:solidFill>
                <a:latin typeface="+mn-lt"/>
                <a:cs typeface="Arial" panose="020B0604020202020204" pitchFamily="34" charset="0"/>
              </a:rPr>
              <a:t>“</a:t>
            </a:r>
            <a:r>
              <a:rPr lang="es-MX" sz="2000" dirty="0">
                <a:solidFill>
                  <a:srgbClr val="002060"/>
                </a:solidFill>
                <a:latin typeface="+mn-lt"/>
                <a:cs typeface="Arial" panose="020B0604020202020204" pitchFamily="34" charset="0"/>
              </a:rPr>
              <a:t>Mire muchacho, por allá está el baño, ahí vaya usted y búsquelo, estos chuchos no hacen nada. Es que no le voy a mentir, la verdad</a:t>
            </a:r>
            <a:r>
              <a:rPr lang="es-MX" dirty="0">
                <a:solidFill>
                  <a:srgbClr val="002060"/>
                </a:solidFill>
                <a:latin typeface="+mn-lt"/>
                <a:cs typeface="Arial" panose="020B0604020202020204" pitchFamily="34" charset="0"/>
              </a:rPr>
              <a:t> </a:t>
            </a:r>
            <a:r>
              <a:rPr lang="es-MX" sz="1400" dirty="0">
                <a:solidFill>
                  <a:srgbClr val="00B050"/>
                </a:solidFill>
                <a:latin typeface="+mn-lt"/>
                <a:cs typeface="Arial" panose="020B0604020202020204" pitchFamily="34" charset="0"/>
              </a:rPr>
              <a:t>me da pena el baño de nosotros</a:t>
            </a:r>
            <a:r>
              <a:rPr lang="es-MX" dirty="0">
                <a:solidFill>
                  <a:srgbClr val="002060"/>
                </a:solidFill>
                <a:latin typeface="+mn-lt"/>
                <a:cs typeface="Arial" panose="020B0604020202020204" pitchFamily="34" charset="0"/>
              </a:rPr>
              <a:t>”</a:t>
            </a:r>
          </a:p>
          <a:p>
            <a:pPr algn="ctr" eaLnBrk="1" hangingPunct="1">
              <a:defRPr/>
            </a:pPr>
            <a:endParaRPr lang="es-MX" dirty="0">
              <a:solidFill>
                <a:srgbClr val="002060"/>
              </a:solidFill>
              <a:latin typeface="+mn-lt"/>
              <a:cs typeface="Arial" panose="020B0604020202020204" pitchFamily="34" charset="0"/>
            </a:endParaRPr>
          </a:p>
          <a:p>
            <a:pPr algn="ctr" eaLnBrk="1" hangingPunct="1">
              <a:defRPr/>
            </a:pPr>
            <a:r>
              <a:rPr lang="es-MX" sz="1100" dirty="0">
                <a:solidFill>
                  <a:srgbClr val="002060"/>
                </a:solidFill>
                <a:latin typeface="+mn-lt"/>
                <a:cs typeface="Arial" panose="020B0604020202020204" pitchFamily="34" charset="0"/>
              </a:rPr>
              <a:t>Rina, Santa Lucía, San Julián</a:t>
            </a:r>
            <a:endParaRPr lang="es-SV" sz="1100" dirty="0">
              <a:solidFill>
                <a:srgbClr val="002060"/>
              </a:solidFill>
              <a:latin typeface="+mn-lt"/>
              <a:cs typeface="Arial" panose="020B0604020202020204" pitchFamily="34" charset="0"/>
            </a:endParaRPr>
          </a:p>
          <a:p>
            <a:pPr algn="ctr" eaLnBrk="1" hangingPunct="1">
              <a:defRPr/>
            </a:pPr>
            <a:endParaRPr lang="es-SV" dirty="0">
              <a:solidFill>
                <a:srgbClr val="002060"/>
              </a:solidFill>
              <a:latin typeface="+mn-lt"/>
              <a:cs typeface="Arial" panose="020B0604020202020204" pitchFamily="34" charset="0"/>
            </a:endParaRPr>
          </a:p>
        </p:txBody>
      </p:sp>
      <p:sp>
        <p:nvSpPr>
          <p:cNvPr id="3" name="Título 1"/>
          <p:cNvSpPr>
            <a:spLocks noGrp="1"/>
          </p:cNvSpPr>
          <p:nvPr>
            <p:ph type="title"/>
          </p:nvPr>
        </p:nvSpPr>
        <p:spPr/>
        <p:txBody>
          <a:bodyPr/>
          <a:lstStyle/>
          <a:p>
            <a:pPr algn="ctr">
              <a:defRPr/>
            </a:pPr>
            <a:r>
              <a:rPr lang="es-MX" b="1" dirty="0" smtClean="0">
                <a:solidFill>
                  <a:srgbClr val="002060"/>
                </a:solidFill>
                <a:latin typeface="+mn-lt"/>
              </a:rPr>
              <a:t>“Vea dónde vivimos” </a:t>
            </a:r>
            <a:endParaRPr lang="es-SV" b="1" dirty="0">
              <a:solidFill>
                <a:srgbClr val="002060"/>
              </a:solidFill>
              <a:latin typeface="+mn-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755650" y="2852738"/>
            <a:ext cx="7416800" cy="3228975"/>
          </a:xfrm>
        </p:spPr>
        <p:txBody>
          <a:bodyPr/>
          <a:lstStyle/>
          <a:p>
            <a:pPr algn="ctr">
              <a:defRPr/>
            </a:pPr>
            <a:r>
              <a:rPr lang="es-MX" sz="2400" b="1" dirty="0" smtClean="0">
                <a:solidFill>
                  <a:srgbClr val="002060"/>
                </a:solidFill>
                <a:latin typeface="+mn-lt"/>
              </a:rPr>
              <a:t>“Mire, nosotros no pasamos de lo mismo: trabajar y dormir, trabajar y dormir”</a:t>
            </a:r>
            <a:endParaRPr lang="es-SV" sz="2400" b="1" dirty="0">
              <a:solidFill>
                <a:srgbClr val="002060"/>
              </a:solidFill>
              <a:latin typeface="+mn-lt"/>
            </a:endParaRPr>
          </a:p>
        </p:txBody>
      </p:sp>
      <p:pic>
        <p:nvPicPr>
          <p:cNvPr id="26627" name="Marcador de contenido 4"/>
          <p:cNvPicPr>
            <a:picLocks noGrp="1" noChangeAspect="1"/>
          </p:cNvPicPr>
          <p:nvPr>
            <p:ph idx="1"/>
          </p:nvPr>
        </p:nvPicPr>
        <p:blipFill>
          <a:blip r:embed="rId2" cstate="print"/>
          <a:srcRect/>
          <a:stretch>
            <a:fillRect/>
          </a:stretch>
        </p:blipFill>
        <p:spPr>
          <a:xfrm>
            <a:off x="1042988" y="549275"/>
            <a:ext cx="6750050" cy="4230688"/>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619125" y="757238"/>
            <a:ext cx="8001000" cy="1216025"/>
          </a:xfrm>
        </p:spPr>
        <p:txBody>
          <a:bodyPr/>
          <a:lstStyle/>
          <a:p>
            <a:pPr algn="ctr">
              <a:defRPr/>
            </a:pPr>
            <a:r>
              <a:rPr lang="es-MX" sz="2800" b="1" dirty="0" smtClean="0">
                <a:solidFill>
                  <a:srgbClr val="002060"/>
                </a:solidFill>
                <a:latin typeface="+mn-lt"/>
              </a:rPr>
              <a:t>“Mire, nosotros no pasamos de lo mismo: trabajar y dormir, trabajar y dormir”</a:t>
            </a:r>
            <a:endParaRPr lang="es-SV" sz="2800" b="1" dirty="0">
              <a:solidFill>
                <a:srgbClr val="002060"/>
              </a:solidFill>
              <a:latin typeface="+mn-lt"/>
            </a:endParaRPr>
          </a:p>
        </p:txBody>
      </p:sp>
      <p:sp>
        <p:nvSpPr>
          <p:cNvPr id="3" name="Marcador de contenido 2"/>
          <p:cNvSpPr>
            <a:spLocks noGrp="1"/>
          </p:cNvSpPr>
          <p:nvPr>
            <p:ph idx="1"/>
          </p:nvPr>
        </p:nvSpPr>
        <p:spPr>
          <a:xfrm>
            <a:off x="611188" y="2205038"/>
            <a:ext cx="8001000" cy="4267200"/>
          </a:xfrm>
        </p:spPr>
        <p:txBody>
          <a:bodyPr>
            <a:normAutofit fontScale="92500" lnSpcReduction="20000"/>
          </a:bodyPr>
          <a:lstStyle/>
          <a:p>
            <a:pPr marL="0" indent="0" algn="ctr">
              <a:buFont typeface="Wingdings" pitchFamily="2" charset="2"/>
              <a:buNone/>
              <a:defRPr/>
            </a:pPr>
            <a:r>
              <a:rPr lang="es-SV" dirty="0" smtClean="0">
                <a:solidFill>
                  <a:srgbClr val="002060"/>
                </a:solidFill>
              </a:rPr>
              <a:t>“</a:t>
            </a:r>
            <a:r>
              <a:rPr lang="es-SV" dirty="0">
                <a:solidFill>
                  <a:srgbClr val="002060"/>
                </a:solidFill>
              </a:rPr>
              <a:t>La </a:t>
            </a:r>
            <a:r>
              <a:rPr lang="es-SV" sz="2400" b="1" dirty="0">
                <a:solidFill>
                  <a:srgbClr val="002060"/>
                </a:solidFill>
              </a:rPr>
              <a:t>divierta</a:t>
            </a:r>
            <a:r>
              <a:rPr lang="es-SV" sz="2400" dirty="0">
                <a:solidFill>
                  <a:srgbClr val="002060"/>
                </a:solidFill>
              </a:rPr>
              <a:t> </a:t>
            </a:r>
            <a:r>
              <a:rPr lang="es-SV" dirty="0">
                <a:solidFill>
                  <a:srgbClr val="002060"/>
                </a:solidFill>
              </a:rPr>
              <a:t>para nosotros </a:t>
            </a:r>
            <a:r>
              <a:rPr lang="es-SV" sz="2400" b="1" dirty="0">
                <a:solidFill>
                  <a:srgbClr val="002060"/>
                </a:solidFill>
              </a:rPr>
              <a:t>no existe</a:t>
            </a:r>
            <a:r>
              <a:rPr lang="es-SV" dirty="0" smtClean="0">
                <a:solidFill>
                  <a:srgbClr val="002060"/>
                </a:solidFill>
              </a:rPr>
              <a:t>”</a:t>
            </a:r>
          </a:p>
          <a:p>
            <a:pPr marL="0" indent="0" algn="ctr">
              <a:buFont typeface="Wingdings" pitchFamily="2" charset="2"/>
              <a:buNone/>
              <a:defRPr/>
            </a:pPr>
            <a:endParaRPr lang="es-SV" dirty="0" smtClean="0">
              <a:solidFill>
                <a:srgbClr val="002060"/>
              </a:solidFill>
            </a:endParaRPr>
          </a:p>
          <a:p>
            <a:pPr marL="0" indent="0" algn="ctr">
              <a:buFont typeface="Wingdings" pitchFamily="2" charset="2"/>
              <a:buNone/>
              <a:defRPr/>
            </a:pPr>
            <a:r>
              <a:rPr lang="es-SV" sz="1800" dirty="0">
                <a:solidFill>
                  <a:srgbClr val="002060"/>
                </a:solidFill>
              </a:rPr>
              <a:t>Kimberly, comunidad El Trébol, </a:t>
            </a:r>
            <a:r>
              <a:rPr lang="es-SV" sz="1800" dirty="0" err="1">
                <a:solidFill>
                  <a:srgbClr val="002060"/>
                </a:solidFill>
              </a:rPr>
              <a:t>Metapán</a:t>
            </a:r>
            <a:endParaRPr lang="es-MX" sz="1800" dirty="0">
              <a:solidFill>
                <a:srgbClr val="002060"/>
              </a:solidFill>
            </a:endParaRP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SV" dirty="0" smtClean="0">
                <a:solidFill>
                  <a:srgbClr val="002060"/>
                </a:solidFill>
              </a:rPr>
              <a:t>“¿</a:t>
            </a:r>
            <a:r>
              <a:rPr lang="es-SV" sz="2400" b="1" dirty="0">
                <a:solidFill>
                  <a:srgbClr val="002060"/>
                </a:solidFill>
              </a:rPr>
              <a:t>Tiempo libre</a:t>
            </a:r>
            <a:r>
              <a:rPr lang="es-SV" dirty="0">
                <a:solidFill>
                  <a:srgbClr val="002060"/>
                </a:solidFill>
              </a:rPr>
              <a:t>? Bueno</a:t>
            </a:r>
            <a:r>
              <a:rPr lang="es-SV" dirty="0" smtClean="0">
                <a:solidFill>
                  <a:srgbClr val="002060"/>
                </a:solidFill>
              </a:rPr>
              <a:t>, prácticamente </a:t>
            </a:r>
            <a:r>
              <a:rPr lang="es-SV" dirty="0">
                <a:solidFill>
                  <a:srgbClr val="002060"/>
                </a:solidFill>
              </a:rPr>
              <a:t>(no tengo) </a:t>
            </a:r>
            <a:r>
              <a:rPr lang="es-SV" sz="2400" b="1" dirty="0">
                <a:solidFill>
                  <a:srgbClr val="002060"/>
                </a:solidFill>
              </a:rPr>
              <a:t>nada</a:t>
            </a:r>
            <a:r>
              <a:rPr lang="es-SV" dirty="0">
                <a:solidFill>
                  <a:srgbClr val="002060"/>
                </a:solidFill>
              </a:rPr>
              <a:t>. Solo (paso) en el trabajo, si no, paso en la </a:t>
            </a:r>
            <a:r>
              <a:rPr lang="es-SV" dirty="0" smtClean="0">
                <a:solidFill>
                  <a:srgbClr val="002060"/>
                </a:solidFill>
              </a:rPr>
              <a:t>casa. </a:t>
            </a:r>
            <a:r>
              <a:rPr lang="es-SV" dirty="0">
                <a:solidFill>
                  <a:srgbClr val="002060"/>
                </a:solidFill>
              </a:rPr>
              <a:t>Cuando hay lugar, voy a traer leña; si no, agarro la Biblia y me pongo a leer un </a:t>
            </a:r>
            <a:r>
              <a:rPr lang="es-SV" dirty="0" smtClean="0">
                <a:solidFill>
                  <a:srgbClr val="002060"/>
                </a:solidFill>
              </a:rPr>
              <a:t>rato”</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MX" sz="1800" dirty="0">
                <a:solidFill>
                  <a:srgbClr val="002060"/>
                </a:solidFill>
              </a:rPr>
              <a:t>Yesenia, Dos Amates, </a:t>
            </a:r>
            <a:r>
              <a:rPr lang="es-MX" sz="1800" dirty="0" err="1">
                <a:solidFill>
                  <a:srgbClr val="002060"/>
                </a:solidFill>
              </a:rPr>
              <a:t>Chiltiupán</a:t>
            </a:r>
            <a:endParaRPr lang="es-SV" sz="1800" dirty="0">
              <a:solidFill>
                <a:srgbClr val="002060"/>
              </a:solidFill>
            </a:endParaRPr>
          </a:p>
          <a:p>
            <a:pPr marL="0" indent="0" algn="ctr">
              <a:buFont typeface="Wingdings" pitchFamily="2" charset="2"/>
              <a:buNone/>
              <a:defRPr/>
            </a:pPr>
            <a:endParaRPr lang="es-SV" dirty="0">
              <a:solidFill>
                <a:srgbClr val="00206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ángulo 1"/>
          <p:cNvSpPr/>
          <p:nvPr/>
        </p:nvSpPr>
        <p:spPr>
          <a:xfrm>
            <a:off x="900113" y="1412875"/>
            <a:ext cx="7056437" cy="4032250"/>
          </a:xfrm>
          <a:prstGeom prst="rect">
            <a:avLst/>
          </a:prstGeom>
        </p:spPr>
        <p:txBody>
          <a:bodyPr>
            <a:spAutoFit/>
          </a:bodyPr>
          <a:lstStyle/>
          <a:p>
            <a:pPr algn="ctr" eaLnBrk="1" hangingPunct="1">
              <a:defRPr/>
            </a:pPr>
            <a:r>
              <a:rPr lang="es-SV" sz="2000" dirty="0">
                <a:solidFill>
                  <a:srgbClr val="002060"/>
                </a:solidFill>
                <a:latin typeface="+mj-lt"/>
                <a:cs typeface="Arial" panose="020B0604020202020204" pitchFamily="34" charset="0"/>
              </a:rPr>
              <a:t>“Como no hay nada cerca, con los bichos lo que nos gusta es </a:t>
            </a:r>
            <a:r>
              <a:rPr lang="es-SV" sz="1400" dirty="0">
                <a:solidFill>
                  <a:srgbClr val="00B050"/>
                </a:solidFill>
                <a:latin typeface="+mj-lt"/>
                <a:cs typeface="Arial" panose="020B0604020202020204" pitchFamily="34" charset="0"/>
              </a:rPr>
              <a:t>jugar a ver las motos y bicis que </a:t>
            </a:r>
            <a:r>
              <a:rPr lang="es-SV" sz="2000" dirty="0">
                <a:solidFill>
                  <a:srgbClr val="002060"/>
                </a:solidFill>
                <a:latin typeface="+mj-lt"/>
                <a:cs typeface="Arial" panose="020B0604020202020204" pitchFamily="34" charset="0"/>
              </a:rPr>
              <a:t>pasan los domingos”</a:t>
            </a:r>
          </a:p>
          <a:p>
            <a:pPr algn="ctr" eaLnBrk="1" hangingPunct="1">
              <a:defRPr/>
            </a:pPr>
            <a:endParaRPr lang="es-MX" dirty="0">
              <a:solidFill>
                <a:srgbClr val="002060"/>
              </a:solidFill>
              <a:latin typeface="+mj-lt"/>
              <a:cs typeface="Arial" panose="020B0604020202020204" pitchFamily="34" charset="0"/>
            </a:endParaRPr>
          </a:p>
          <a:p>
            <a:pPr algn="ctr" eaLnBrk="1" hangingPunct="1">
              <a:defRPr/>
            </a:pPr>
            <a:r>
              <a:rPr lang="es-MX" sz="1100" dirty="0">
                <a:solidFill>
                  <a:srgbClr val="002060"/>
                </a:solidFill>
                <a:latin typeface="+mj-lt"/>
                <a:cs typeface="Arial" panose="020B0604020202020204" pitchFamily="34" charset="0"/>
              </a:rPr>
              <a:t>Arístides, Altos del </a:t>
            </a:r>
            <a:r>
              <a:rPr lang="es-MX" sz="1100" dirty="0" err="1">
                <a:solidFill>
                  <a:srgbClr val="002060"/>
                </a:solidFill>
                <a:latin typeface="+mj-lt"/>
                <a:cs typeface="Arial" panose="020B0604020202020204" pitchFamily="34" charset="0"/>
              </a:rPr>
              <a:t>Matazano</a:t>
            </a:r>
            <a:r>
              <a:rPr lang="es-MX" sz="1100" dirty="0">
                <a:solidFill>
                  <a:srgbClr val="002060"/>
                </a:solidFill>
                <a:latin typeface="+mj-lt"/>
                <a:cs typeface="Arial" panose="020B0604020202020204" pitchFamily="34" charset="0"/>
              </a:rPr>
              <a:t>, Santa Tecla</a:t>
            </a:r>
          </a:p>
          <a:p>
            <a:pPr algn="ctr" eaLnBrk="1" hangingPunct="1">
              <a:defRPr/>
            </a:pPr>
            <a:endParaRPr lang="es-MX" dirty="0">
              <a:solidFill>
                <a:srgbClr val="002060"/>
              </a:solidFill>
              <a:latin typeface="+mj-lt"/>
              <a:cs typeface="Arial" panose="020B0604020202020204" pitchFamily="34" charset="0"/>
            </a:endParaRPr>
          </a:p>
          <a:p>
            <a:pPr algn="ctr" eaLnBrk="1" hangingPunct="1">
              <a:defRPr/>
            </a:pPr>
            <a:r>
              <a:rPr lang="es-SV" dirty="0">
                <a:solidFill>
                  <a:srgbClr val="002060"/>
                </a:solidFill>
                <a:latin typeface="+mj-lt"/>
                <a:cs typeface="Arial" panose="020B0604020202020204" pitchFamily="34" charset="0"/>
              </a:rPr>
              <a:t>“</a:t>
            </a:r>
            <a:r>
              <a:rPr lang="es-SV" sz="1400" dirty="0">
                <a:solidFill>
                  <a:srgbClr val="00B050"/>
                </a:solidFill>
                <a:latin typeface="+mj-lt"/>
                <a:cs typeface="Arial" panose="020B0604020202020204" pitchFamily="34" charset="0"/>
              </a:rPr>
              <a:t>Yo no salgo, no tengo dinero para ir a vagar</a:t>
            </a:r>
            <a:r>
              <a:rPr lang="es-SV" sz="2000" dirty="0">
                <a:solidFill>
                  <a:srgbClr val="002060"/>
                </a:solidFill>
                <a:latin typeface="+mj-lt"/>
                <a:cs typeface="Arial" panose="020B0604020202020204" pitchFamily="34" charset="0"/>
              </a:rPr>
              <a:t>. ¿Cómo le digo a mi esposa te voy a invitar? ¿De dónde? (Si usted) no trabaja, no hay dinero. Mi esposa me dice: “viejo, ¿cuándo vamos a ir con los niños a pasear al pueblo o a la capital?. Híjole, digo yo.”</a:t>
            </a:r>
          </a:p>
          <a:p>
            <a:pPr algn="ctr" eaLnBrk="1" hangingPunct="1">
              <a:defRPr/>
            </a:pPr>
            <a:endParaRPr lang="es-MX" dirty="0">
              <a:solidFill>
                <a:srgbClr val="002060"/>
              </a:solidFill>
              <a:latin typeface="+mj-lt"/>
              <a:cs typeface="Arial" panose="020B0604020202020204" pitchFamily="34" charset="0"/>
            </a:endParaRPr>
          </a:p>
          <a:p>
            <a:pPr algn="ctr" eaLnBrk="1" hangingPunct="1">
              <a:defRPr/>
            </a:pPr>
            <a:r>
              <a:rPr lang="es-MX" sz="1100" dirty="0">
                <a:solidFill>
                  <a:srgbClr val="002060"/>
                </a:solidFill>
                <a:latin typeface="+mj-lt"/>
                <a:cs typeface="Arial" panose="020B0604020202020204" pitchFamily="34" charset="0"/>
              </a:rPr>
              <a:t>Don Julio, Santo Domingo, Guazapa</a:t>
            </a:r>
            <a:endParaRPr lang="es-SV" sz="1100" dirty="0">
              <a:solidFill>
                <a:srgbClr val="002060"/>
              </a:solidFill>
              <a:latin typeface="+mj-lt"/>
              <a:cs typeface="Arial" panose="020B0604020202020204"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3"/>
          <p:cNvSpPr>
            <a:spLocks noGrp="1"/>
          </p:cNvSpPr>
          <p:nvPr>
            <p:ph type="title"/>
          </p:nvPr>
        </p:nvSpPr>
        <p:spPr>
          <a:xfrm>
            <a:off x="611188" y="2708275"/>
            <a:ext cx="7772400" cy="1362075"/>
          </a:xfrm>
        </p:spPr>
        <p:txBody>
          <a:bodyPr>
            <a:normAutofit fontScale="90000"/>
          </a:bodyPr>
          <a:lstStyle/>
          <a:p>
            <a:pPr algn="ctr">
              <a:defRPr/>
            </a:pPr>
            <a:r>
              <a:rPr lang="es-MX" b="1" dirty="0" smtClean="0">
                <a:solidFill>
                  <a:srgbClr val="002060"/>
                </a:solidFill>
              </a:rPr>
              <a:t>Y, ¿por qué creen ustedes que se encuentran en está situación? </a:t>
            </a:r>
            <a:endParaRPr lang="es-SV" b="1" dirty="0">
              <a:solidFill>
                <a:srgbClr val="00206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116013" y="4581525"/>
            <a:ext cx="7019925" cy="1655763"/>
          </a:xfrm>
        </p:spPr>
        <p:txBody>
          <a:bodyPr/>
          <a:lstStyle/>
          <a:p>
            <a:pPr algn="ctr">
              <a:defRPr/>
            </a:pPr>
            <a:r>
              <a:rPr lang="es-MX" sz="3600" b="1" dirty="0" smtClean="0">
                <a:solidFill>
                  <a:srgbClr val="002060"/>
                </a:solidFill>
                <a:latin typeface="+mn-lt"/>
              </a:rPr>
              <a:t>“¡Ah, porque aquí no hay trabajo!”</a:t>
            </a:r>
            <a:endParaRPr lang="es-SV" sz="3600" b="1" dirty="0">
              <a:solidFill>
                <a:srgbClr val="002060"/>
              </a:solidFill>
              <a:latin typeface="+mn-lt"/>
            </a:endParaRPr>
          </a:p>
        </p:txBody>
      </p:sp>
      <p:pic>
        <p:nvPicPr>
          <p:cNvPr id="30723" name="Marcador de contenido 4"/>
          <p:cNvPicPr>
            <a:picLocks noGrp="1" noChangeAspect="1"/>
          </p:cNvPicPr>
          <p:nvPr>
            <p:ph idx="1"/>
          </p:nvPr>
        </p:nvPicPr>
        <p:blipFill>
          <a:blip r:embed="rId2" cstate="print"/>
          <a:srcRect/>
          <a:stretch>
            <a:fillRect/>
          </a:stretch>
        </p:blipFill>
        <p:spPr>
          <a:xfrm>
            <a:off x="1476375" y="476250"/>
            <a:ext cx="6515100" cy="4346575"/>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es-MX" b="1" dirty="0" smtClean="0">
                <a:solidFill>
                  <a:srgbClr val="002060"/>
                </a:solidFill>
                <a:latin typeface="+mn-lt"/>
              </a:rPr>
              <a:t>“¡Ah, porque aquí no hay trabajo!”</a:t>
            </a:r>
            <a:endParaRPr lang="es-SV" b="1" dirty="0">
              <a:solidFill>
                <a:srgbClr val="002060"/>
              </a:solidFill>
              <a:latin typeface="+mn-lt"/>
            </a:endParaRPr>
          </a:p>
        </p:txBody>
      </p:sp>
      <p:sp>
        <p:nvSpPr>
          <p:cNvPr id="3" name="Marcador de contenido 2"/>
          <p:cNvSpPr>
            <a:spLocks noGrp="1"/>
          </p:cNvSpPr>
          <p:nvPr>
            <p:ph idx="1"/>
          </p:nvPr>
        </p:nvSpPr>
        <p:spPr/>
        <p:txBody>
          <a:bodyPr>
            <a:normAutofit fontScale="85000" lnSpcReduction="20000"/>
          </a:bodyPr>
          <a:lstStyle/>
          <a:p>
            <a:pPr marL="0" indent="0" algn="ctr">
              <a:buFont typeface="Wingdings" pitchFamily="2" charset="2"/>
              <a:buNone/>
              <a:defRPr/>
            </a:pPr>
            <a:r>
              <a:rPr lang="es-SV" sz="2250" dirty="0">
                <a:solidFill>
                  <a:srgbClr val="002060"/>
                </a:solidFill>
              </a:rPr>
              <a:t>“Si hay trabajo, me alegro porque sé que aunque gane poco va a haber para la comidita. </a:t>
            </a:r>
            <a:r>
              <a:rPr lang="es-SV" sz="2475" b="1" dirty="0">
                <a:solidFill>
                  <a:srgbClr val="002060"/>
                </a:solidFill>
              </a:rPr>
              <a:t>El problema es </a:t>
            </a:r>
            <a:r>
              <a:rPr lang="es-SV" sz="2250" dirty="0">
                <a:solidFill>
                  <a:srgbClr val="002060"/>
                </a:solidFill>
              </a:rPr>
              <a:t>que hoy lo buscan a uno para </a:t>
            </a:r>
            <a:r>
              <a:rPr lang="es-SV" sz="2475" b="1" dirty="0">
                <a:solidFill>
                  <a:srgbClr val="002060"/>
                </a:solidFill>
              </a:rPr>
              <a:t>trabajo, </a:t>
            </a:r>
            <a:r>
              <a:rPr lang="es-SV" sz="2250" dirty="0">
                <a:solidFill>
                  <a:srgbClr val="002060"/>
                </a:solidFill>
              </a:rPr>
              <a:t>mañana ya no, y así van los días, </a:t>
            </a:r>
            <a:r>
              <a:rPr lang="es-SV" sz="2475" b="1" dirty="0">
                <a:solidFill>
                  <a:srgbClr val="002060"/>
                </a:solidFill>
              </a:rPr>
              <a:t>salteados</a:t>
            </a:r>
            <a:r>
              <a:rPr lang="es-SV" sz="2250" dirty="0">
                <a:solidFill>
                  <a:srgbClr val="002060"/>
                </a:solidFill>
              </a:rPr>
              <a:t>. Es una pobreza que nos llega porque no tenemos trabajo todos los días”</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MX" sz="1800" dirty="0">
                <a:solidFill>
                  <a:srgbClr val="002060"/>
                </a:solidFill>
              </a:rPr>
              <a:t>Francisco, Santa Lucía, San Julián</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SV" dirty="0" smtClean="0">
                <a:solidFill>
                  <a:srgbClr val="002060"/>
                </a:solidFill>
              </a:rPr>
              <a:t>“</a:t>
            </a:r>
            <a:r>
              <a:rPr lang="es-SV" sz="2400" dirty="0">
                <a:solidFill>
                  <a:srgbClr val="002060"/>
                </a:solidFill>
              </a:rPr>
              <a:t>Yo lo que más deseo es tener un trabajito estable que me permita ganar lo suficiente para mantener el hogar. Si mire, para uno </a:t>
            </a:r>
            <a:r>
              <a:rPr lang="es-SV" sz="2625" b="1" dirty="0">
                <a:solidFill>
                  <a:srgbClr val="002060"/>
                </a:solidFill>
              </a:rPr>
              <a:t>el (salario) mínimo que importa es el que llegue a la bolsa siempre</a:t>
            </a:r>
            <a:r>
              <a:rPr lang="es-SV" sz="2400" dirty="0">
                <a:solidFill>
                  <a:srgbClr val="002060"/>
                </a:solidFill>
              </a:rPr>
              <a:t>. </a:t>
            </a:r>
          </a:p>
          <a:p>
            <a:pPr marL="0" indent="0" algn="ctr">
              <a:buFont typeface="Wingdings" pitchFamily="2" charset="2"/>
              <a:buNone/>
              <a:defRPr/>
            </a:pPr>
            <a:endParaRPr lang="es-MX" sz="2400" dirty="0">
              <a:solidFill>
                <a:srgbClr val="002060"/>
              </a:solidFill>
            </a:endParaRPr>
          </a:p>
          <a:p>
            <a:pPr marL="0" indent="0" algn="ctr">
              <a:buFont typeface="Wingdings" pitchFamily="2" charset="2"/>
              <a:buNone/>
              <a:defRPr/>
            </a:pPr>
            <a:r>
              <a:rPr lang="es-MX" sz="1800" dirty="0">
                <a:solidFill>
                  <a:srgbClr val="002060"/>
                </a:solidFill>
              </a:rPr>
              <a:t>Amada, La Mascota, San Miguel</a:t>
            </a:r>
            <a:endParaRPr lang="es-SV" sz="1800" dirty="0">
              <a:solidFill>
                <a:srgbClr val="00206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es-MX" b="1" dirty="0" smtClean="0">
                <a:solidFill>
                  <a:srgbClr val="002060"/>
                </a:solidFill>
                <a:latin typeface="+mn-lt"/>
              </a:rPr>
              <a:t>“¡Ah, porque aquí no hay trabajo!”</a:t>
            </a:r>
            <a:endParaRPr lang="es-SV" b="1" dirty="0">
              <a:solidFill>
                <a:srgbClr val="002060"/>
              </a:solidFill>
              <a:latin typeface="+mn-lt"/>
            </a:endParaRPr>
          </a:p>
        </p:txBody>
      </p:sp>
      <p:sp>
        <p:nvSpPr>
          <p:cNvPr id="3" name="Marcador de contenido 2"/>
          <p:cNvSpPr>
            <a:spLocks noGrp="1"/>
          </p:cNvSpPr>
          <p:nvPr>
            <p:ph idx="1"/>
          </p:nvPr>
        </p:nvSpPr>
        <p:spPr/>
        <p:txBody>
          <a:bodyPr>
            <a:normAutofit fontScale="92500" lnSpcReduction="20000"/>
          </a:bodyPr>
          <a:lstStyle/>
          <a:p>
            <a:pPr marL="0" indent="0" algn="ctr">
              <a:buFont typeface="Wingdings" pitchFamily="2" charset="2"/>
              <a:buNone/>
              <a:defRPr/>
            </a:pPr>
            <a:r>
              <a:rPr lang="es-SV" sz="2250" dirty="0">
                <a:solidFill>
                  <a:srgbClr val="002060"/>
                </a:solidFill>
              </a:rPr>
              <a:t>“¡</a:t>
            </a:r>
            <a:r>
              <a:rPr lang="es-SV" sz="2625" b="1" dirty="0">
                <a:solidFill>
                  <a:srgbClr val="002060"/>
                </a:solidFill>
              </a:rPr>
              <a:t>Yo trabajo de lo que sea</a:t>
            </a:r>
            <a:r>
              <a:rPr lang="es-SV" sz="2250" dirty="0">
                <a:solidFill>
                  <a:srgbClr val="002060"/>
                </a:solidFill>
              </a:rPr>
              <a:t>! ¿Uno qué va a andar pidiendo gusto? Si yo voy a lavar, no es que a mí me guste. Yo soy costurera. Yo le confecciono una camisa como la que usted carga. Pero si me dicen, “</a:t>
            </a:r>
            <a:r>
              <a:rPr lang="es-SV" sz="2250" dirty="0" err="1">
                <a:solidFill>
                  <a:srgbClr val="002060"/>
                </a:solidFill>
              </a:rPr>
              <a:t>andá</a:t>
            </a:r>
            <a:r>
              <a:rPr lang="es-SV" sz="2250" dirty="0">
                <a:solidFill>
                  <a:srgbClr val="002060"/>
                </a:solidFill>
              </a:rPr>
              <a:t> </a:t>
            </a:r>
            <a:r>
              <a:rPr lang="es-SV" sz="2250" dirty="0" err="1">
                <a:solidFill>
                  <a:srgbClr val="002060"/>
                </a:solidFill>
              </a:rPr>
              <a:t>lavá</a:t>
            </a:r>
            <a:r>
              <a:rPr lang="es-SV" sz="2250" dirty="0">
                <a:solidFill>
                  <a:srgbClr val="002060"/>
                </a:solidFill>
              </a:rPr>
              <a:t>”, lo voy a hacer porque me van a pagar”</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MX" sz="1950" dirty="0">
                <a:solidFill>
                  <a:srgbClr val="002060"/>
                </a:solidFill>
              </a:rPr>
              <a:t>Lupe, Dos Amates, </a:t>
            </a:r>
            <a:r>
              <a:rPr lang="es-MX" sz="1950" dirty="0" err="1">
                <a:solidFill>
                  <a:srgbClr val="002060"/>
                </a:solidFill>
              </a:rPr>
              <a:t>Chiltiupán</a:t>
            </a:r>
            <a:endParaRPr lang="es-MX" sz="1950" dirty="0">
              <a:solidFill>
                <a:srgbClr val="002060"/>
              </a:solidFill>
            </a:endParaRPr>
          </a:p>
          <a:p>
            <a:pPr marL="0" indent="0" algn="ctr">
              <a:buFont typeface="Wingdings" pitchFamily="2" charset="2"/>
              <a:buNone/>
              <a:defRPr/>
            </a:pPr>
            <a:endParaRPr lang="es-MX" sz="2250" dirty="0">
              <a:solidFill>
                <a:srgbClr val="002060"/>
              </a:solidFill>
            </a:endParaRPr>
          </a:p>
          <a:p>
            <a:pPr marL="0" indent="0" algn="ctr">
              <a:buFont typeface="Wingdings" pitchFamily="2" charset="2"/>
              <a:buNone/>
              <a:defRPr/>
            </a:pPr>
            <a:r>
              <a:rPr lang="es-SV" sz="2250" dirty="0">
                <a:solidFill>
                  <a:srgbClr val="002060"/>
                </a:solidFill>
              </a:rPr>
              <a:t>“Antes decían ‘¿tiene sexto grado?’, ‘sí’, a pues ya iba a trabajar. Ahora no, hoy cuesta, </a:t>
            </a:r>
            <a:r>
              <a:rPr lang="es-SV" sz="2625" b="1" dirty="0">
                <a:solidFill>
                  <a:srgbClr val="002060"/>
                </a:solidFill>
              </a:rPr>
              <a:t>para un bachiller no es tan fácil que consiga trabajo</a:t>
            </a:r>
            <a:r>
              <a:rPr lang="es-SV" sz="2400" dirty="0">
                <a:solidFill>
                  <a:srgbClr val="002060"/>
                </a:solidFill>
              </a:rPr>
              <a:t>”</a:t>
            </a:r>
          </a:p>
          <a:p>
            <a:pPr marL="0" indent="0" algn="ctr">
              <a:buFont typeface="Wingdings" pitchFamily="2" charset="2"/>
              <a:buNone/>
              <a:defRPr/>
            </a:pPr>
            <a:endParaRPr lang="es-SV" sz="2400" dirty="0">
              <a:solidFill>
                <a:srgbClr val="002060"/>
              </a:solidFill>
            </a:endParaRPr>
          </a:p>
          <a:p>
            <a:pPr marL="0" indent="0" algn="ctr">
              <a:buFont typeface="Wingdings" pitchFamily="2" charset="2"/>
              <a:buNone/>
              <a:defRPr/>
            </a:pPr>
            <a:r>
              <a:rPr lang="es-SV" sz="1950" dirty="0">
                <a:solidFill>
                  <a:srgbClr val="002060"/>
                </a:solidFill>
              </a:rPr>
              <a:t>Felipe, San Luis, La Paz</a:t>
            </a:r>
          </a:p>
          <a:p>
            <a:pPr marL="0" indent="0" algn="ctr">
              <a:buFont typeface="Wingdings" pitchFamily="2" charset="2"/>
              <a:buNone/>
              <a:defRPr/>
            </a:pPr>
            <a:endParaRPr lang="es-MX" sz="2400" dirty="0">
              <a:solidFill>
                <a:srgbClr val="00206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TextBox 1"/>
          <p:cNvSpPr txBox="1">
            <a:spLocks noChangeArrowheads="1"/>
          </p:cNvSpPr>
          <p:nvPr/>
        </p:nvSpPr>
        <p:spPr bwMode="auto">
          <a:xfrm>
            <a:off x="530225" y="404813"/>
            <a:ext cx="8218488" cy="1123950"/>
          </a:xfrm>
          <a:prstGeom prst="rect">
            <a:avLst/>
          </a:prstGeom>
          <a:noFill/>
          <a:ln w="9525">
            <a:noFill/>
            <a:miter lim="800000"/>
            <a:headEnd/>
            <a:tailEnd/>
          </a:ln>
        </p:spPr>
        <p:txBody>
          <a:bodyPr anchor="ctr"/>
          <a:lstStyle/>
          <a:p>
            <a:pPr algn="just" eaLnBrk="1" hangingPunct="1"/>
            <a:r>
              <a:rPr lang="es-ES" altLang="es-SV" sz="2400">
                <a:solidFill>
                  <a:srgbClr val="0070C0"/>
                </a:solidFill>
                <a:latin typeface="Verdana" pitchFamily="34" charset="0"/>
              </a:rPr>
              <a:t>Idea 1. Vocación del hombre: no esclavos, sino hermanos</a:t>
            </a:r>
            <a:endParaRPr lang="es-SV" altLang="es-SV" sz="2000">
              <a:solidFill>
                <a:srgbClr val="0070C0"/>
              </a:solidFill>
              <a:latin typeface="Verdana" pitchFamily="34" charset="0"/>
            </a:endParaRPr>
          </a:p>
        </p:txBody>
      </p:sp>
      <p:sp>
        <p:nvSpPr>
          <p:cNvPr id="2" name="1 CuadroTexto"/>
          <p:cNvSpPr txBox="1"/>
          <p:nvPr/>
        </p:nvSpPr>
        <p:spPr>
          <a:xfrm>
            <a:off x="771525" y="1700213"/>
            <a:ext cx="7964488" cy="4094162"/>
          </a:xfrm>
          <a:prstGeom prst="rect">
            <a:avLst/>
          </a:prstGeom>
          <a:noFill/>
        </p:spPr>
        <p:txBody>
          <a:bodyPr>
            <a:spAutoFit/>
          </a:bodyPr>
          <a:lstStyle/>
          <a:p>
            <a:pPr eaLnBrk="1" hangingPunct="1">
              <a:defRPr/>
            </a:pPr>
            <a:r>
              <a:rPr lang="es-ES" sz="2000" dirty="0">
                <a:solidFill>
                  <a:srgbClr val="0070C0"/>
                </a:solidFill>
                <a:latin typeface="+mj-lt"/>
                <a:cs typeface="Arial" panose="020B0604020202020204" pitchFamily="34" charset="0"/>
              </a:rPr>
              <a:t>¿</a:t>
            </a:r>
            <a:r>
              <a:rPr lang="es-ES" sz="2000" dirty="0">
                <a:solidFill>
                  <a:srgbClr val="92D050"/>
                </a:solidFill>
                <a:latin typeface="+mj-lt"/>
                <a:cs typeface="Arial" panose="020B0604020202020204" pitchFamily="34" charset="0"/>
              </a:rPr>
              <a:t>Por qué nos cuesta tanto vernos como hermanos?</a:t>
            </a:r>
          </a:p>
          <a:p>
            <a:pPr eaLnBrk="1" hangingPunct="1">
              <a:defRPr/>
            </a:pPr>
            <a:endParaRPr lang="es-ES" sz="2000" dirty="0">
              <a:solidFill>
                <a:srgbClr val="92D050"/>
              </a:solidFill>
              <a:latin typeface="+mj-lt"/>
              <a:cs typeface="Arial" panose="020B0604020202020204" pitchFamily="34" charset="0"/>
            </a:endParaRPr>
          </a:p>
          <a:p>
            <a:pPr eaLnBrk="1" hangingPunct="1">
              <a:defRPr/>
            </a:pPr>
            <a:r>
              <a:rPr lang="es-ES" sz="2000" dirty="0">
                <a:solidFill>
                  <a:srgbClr val="92D050"/>
                </a:solidFill>
                <a:latin typeface="+mj-lt"/>
                <a:cs typeface="Arial" panose="020B0604020202020204" pitchFamily="34" charset="0"/>
              </a:rPr>
              <a:t>Causa ontológica</a:t>
            </a:r>
          </a:p>
          <a:p>
            <a:pPr eaLnBrk="1" hangingPunct="1">
              <a:defRPr/>
            </a:pPr>
            <a:endParaRPr lang="es-MX" sz="2000" dirty="0">
              <a:solidFill>
                <a:srgbClr val="0070C0"/>
              </a:solidFill>
              <a:latin typeface="+mj-lt"/>
              <a:cs typeface="Arial" panose="020B0604020202020204" pitchFamily="34" charset="0"/>
            </a:endParaRPr>
          </a:p>
          <a:p>
            <a:pPr algn="just" eaLnBrk="1" hangingPunct="1">
              <a:defRPr/>
            </a:pPr>
            <a:r>
              <a:rPr lang="es-SV" sz="2000" dirty="0">
                <a:solidFill>
                  <a:srgbClr val="FF0000"/>
                </a:solidFill>
                <a:latin typeface="+mj-lt"/>
                <a:cs typeface="Arial" panose="020B0604020202020204" pitchFamily="34" charset="0"/>
              </a:rPr>
              <a:t>Porque cuando el pecado corrompe el corazón humano lo aleja del Creador y de sus semejantes. Éstos ya no se ven como seres de la misma dignidad, como hermanos y hermanas en la humanidad, sino como objetos.</a:t>
            </a:r>
          </a:p>
          <a:p>
            <a:pPr algn="just" eaLnBrk="1" hangingPunct="1">
              <a:defRPr/>
            </a:pPr>
            <a:endParaRPr lang="es-SV" sz="2000" dirty="0">
              <a:solidFill>
                <a:srgbClr val="FF0000"/>
              </a:solidFill>
              <a:latin typeface="+mj-lt"/>
              <a:cs typeface="Arial" panose="020B0604020202020204" pitchFamily="34" charset="0"/>
            </a:endParaRPr>
          </a:p>
          <a:p>
            <a:pPr algn="just" eaLnBrk="1" hangingPunct="1">
              <a:defRPr/>
            </a:pPr>
            <a:r>
              <a:rPr lang="es-ES" sz="2000" dirty="0">
                <a:solidFill>
                  <a:srgbClr val="0070C0"/>
                </a:solidFill>
                <a:latin typeface="+mj-lt"/>
                <a:cs typeface="Arial" panose="020B0604020202020204" pitchFamily="34" charset="0"/>
              </a:rPr>
              <a:t>Según el IDHES 2013, en El Salvador, esto ha sido en gran medida el resultado de tres rémoras culturales:</a:t>
            </a:r>
            <a:r>
              <a:rPr lang="es-MX" sz="2000" dirty="0">
                <a:solidFill>
                  <a:srgbClr val="0070C0"/>
                </a:solidFill>
                <a:latin typeface="+mj-lt"/>
                <a:cs typeface="Arial" panose="020B0604020202020204" pitchFamily="34" charset="0"/>
              </a:rPr>
              <a:t> el racismo, el machismo y el autoritarismo. </a:t>
            </a:r>
            <a:endParaRPr lang="es-SV" sz="2000" dirty="0">
              <a:solidFill>
                <a:srgbClr val="0070C0"/>
              </a:solidFill>
              <a:latin typeface="+mj-lt"/>
              <a:cs typeface="Arial" panose="020B0604020202020204"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220788" y="931863"/>
            <a:ext cx="6858000" cy="744537"/>
          </a:xfrm>
        </p:spPr>
        <p:txBody>
          <a:bodyPr/>
          <a:lstStyle/>
          <a:p>
            <a:pPr algn="ctr">
              <a:defRPr/>
            </a:pPr>
            <a:r>
              <a:rPr lang="es-MX" b="1" dirty="0" smtClean="0">
                <a:solidFill>
                  <a:srgbClr val="002060"/>
                </a:solidFill>
                <a:latin typeface="+mn-lt"/>
              </a:rPr>
              <a:t>“Y cuidadito si nos enfermamos”</a:t>
            </a:r>
            <a:endParaRPr lang="es-SV" b="1" dirty="0">
              <a:solidFill>
                <a:srgbClr val="002060"/>
              </a:solidFill>
              <a:latin typeface="+mn-lt"/>
            </a:endParaRPr>
          </a:p>
        </p:txBody>
      </p:sp>
      <p:pic>
        <p:nvPicPr>
          <p:cNvPr id="33795" name="Marcador de contenido 4"/>
          <p:cNvPicPr>
            <a:picLocks noGrp="1" noChangeAspect="1"/>
          </p:cNvPicPr>
          <p:nvPr>
            <p:ph idx="1"/>
          </p:nvPr>
        </p:nvPicPr>
        <p:blipFill>
          <a:blip r:embed="rId2" cstate="print"/>
          <a:srcRect/>
          <a:stretch>
            <a:fillRect/>
          </a:stretch>
        </p:blipFill>
        <p:spPr>
          <a:xfrm>
            <a:off x="1306513" y="1676400"/>
            <a:ext cx="6684962" cy="4283075"/>
          </a:xfrm>
        </p:spPr>
      </p:pic>
      <p:sp>
        <p:nvSpPr>
          <p:cNvPr id="4" name="CuadroTexto 3"/>
          <p:cNvSpPr txBox="1"/>
          <p:nvPr/>
        </p:nvSpPr>
        <p:spPr>
          <a:xfrm>
            <a:off x="1306513" y="5719763"/>
            <a:ext cx="2197100" cy="254000"/>
          </a:xfrm>
          <a:prstGeom prst="rect">
            <a:avLst/>
          </a:prstGeom>
          <a:noFill/>
        </p:spPr>
        <p:txBody>
          <a:bodyPr wrap="none">
            <a:spAutoFit/>
          </a:bodyPr>
          <a:lstStyle/>
          <a:p>
            <a:pPr eaLnBrk="1" hangingPunct="1">
              <a:defRPr/>
            </a:pPr>
            <a:r>
              <a:rPr lang="es-MX" sz="1050" dirty="0">
                <a:solidFill>
                  <a:srgbClr val="002060"/>
                </a:solidFill>
                <a:latin typeface="Arial" panose="020B0604020202020204" pitchFamily="34" charset="0"/>
                <a:cs typeface="Arial" panose="020B0604020202020204" pitchFamily="34" charset="0"/>
              </a:rPr>
              <a:t>Hospital Rosales, San Salvador</a:t>
            </a:r>
            <a:endParaRPr lang="es-SV" sz="1050" dirty="0">
              <a:solidFill>
                <a:srgbClr val="002060"/>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es-MX" b="1" dirty="0" smtClean="0">
                <a:solidFill>
                  <a:srgbClr val="002060"/>
                </a:solidFill>
                <a:latin typeface="+mn-lt"/>
              </a:rPr>
              <a:t>“Y cuidadito si nos enfermamos”</a:t>
            </a:r>
            <a:endParaRPr lang="es-SV" b="1" dirty="0">
              <a:solidFill>
                <a:srgbClr val="002060"/>
              </a:solidFill>
              <a:latin typeface="+mn-lt"/>
            </a:endParaRPr>
          </a:p>
        </p:txBody>
      </p:sp>
      <p:sp>
        <p:nvSpPr>
          <p:cNvPr id="3" name="Marcador de contenido 2"/>
          <p:cNvSpPr>
            <a:spLocks noGrp="1"/>
          </p:cNvSpPr>
          <p:nvPr>
            <p:ph idx="1"/>
          </p:nvPr>
        </p:nvSpPr>
        <p:spPr/>
        <p:txBody>
          <a:bodyPr>
            <a:normAutofit fontScale="77500" lnSpcReduction="20000"/>
          </a:bodyPr>
          <a:lstStyle/>
          <a:p>
            <a:pPr marL="0" indent="0" algn="ctr">
              <a:buFont typeface="Wingdings" pitchFamily="2" charset="2"/>
              <a:buNone/>
              <a:defRPr/>
            </a:pPr>
            <a:r>
              <a:rPr lang="es-SV" dirty="0">
                <a:solidFill>
                  <a:srgbClr val="002060"/>
                </a:solidFill>
              </a:rPr>
              <a:t>“Si uno está alentadito, la alegría es trabajar para ganarse el pan de cada día, </a:t>
            </a:r>
            <a:r>
              <a:rPr lang="es-SV" sz="2400" b="1" dirty="0">
                <a:solidFill>
                  <a:srgbClr val="002060"/>
                </a:solidFill>
              </a:rPr>
              <a:t>pero cuidadito si se enferma, porque lejos de ganar lo que le vienen son gastos</a:t>
            </a:r>
            <a:r>
              <a:rPr lang="es-SV" dirty="0" smtClean="0">
                <a:solidFill>
                  <a:srgbClr val="002060"/>
                </a:solidFill>
              </a:rPr>
              <a:t>”</a:t>
            </a:r>
          </a:p>
          <a:p>
            <a:pPr marL="0" indent="0" algn="ctr">
              <a:buFont typeface="Wingdings" pitchFamily="2" charset="2"/>
              <a:buNone/>
              <a:defRPr/>
            </a:pPr>
            <a:endParaRPr lang="es-MX" dirty="0" smtClean="0">
              <a:solidFill>
                <a:srgbClr val="002060"/>
              </a:solidFill>
            </a:endParaRPr>
          </a:p>
          <a:p>
            <a:pPr marL="0" indent="0" algn="ctr">
              <a:buFont typeface="Wingdings" pitchFamily="2" charset="2"/>
              <a:buNone/>
              <a:defRPr/>
            </a:pPr>
            <a:r>
              <a:rPr lang="es-MX" sz="1800" dirty="0">
                <a:solidFill>
                  <a:srgbClr val="002060"/>
                </a:solidFill>
              </a:rPr>
              <a:t>Ovidio, Tierras de Israel, San Pedro </a:t>
            </a:r>
            <a:r>
              <a:rPr lang="es-MX" sz="1800" dirty="0" err="1">
                <a:solidFill>
                  <a:srgbClr val="002060"/>
                </a:solidFill>
              </a:rPr>
              <a:t>Masahuat</a:t>
            </a:r>
            <a:endParaRPr lang="es-MX" sz="1800" dirty="0">
              <a:solidFill>
                <a:srgbClr val="002060"/>
              </a:solidFill>
            </a:endParaRP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SV" dirty="0" smtClean="0">
                <a:solidFill>
                  <a:srgbClr val="002060"/>
                </a:solidFill>
              </a:rPr>
              <a:t>“Si </a:t>
            </a:r>
            <a:r>
              <a:rPr lang="es-SV" dirty="0">
                <a:solidFill>
                  <a:srgbClr val="002060"/>
                </a:solidFill>
              </a:rPr>
              <a:t>voy a la clínica, me tengo que ir a las seis y vengo regresando a las cinco de la tarde, </a:t>
            </a:r>
            <a:r>
              <a:rPr lang="es-SV" sz="2400" b="1" dirty="0">
                <a:solidFill>
                  <a:srgbClr val="002060"/>
                </a:solidFill>
              </a:rPr>
              <a:t>perdiendo el día de trabajo</a:t>
            </a:r>
            <a:r>
              <a:rPr lang="es-SV" dirty="0" smtClean="0">
                <a:solidFill>
                  <a:srgbClr val="002060"/>
                </a:solidFill>
              </a:rPr>
              <a:t>. </a:t>
            </a:r>
            <a:r>
              <a:rPr lang="es-MX" dirty="0" smtClean="0">
                <a:solidFill>
                  <a:srgbClr val="002060"/>
                </a:solidFill>
              </a:rPr>
              <a:t>Y para rematar </a:t>
            </a:r>
            <a:r>
              <a:rPr lang="es-SV" dirty="0" smtClean="0">
                <a:solidFill>
                  <a:srgbClr val="002060"/>
                </a:solidFill>
              </a:rPr>
              <a:t>la </a:t>
            </a:r>
            <a:r>
              <a:rPr lang="es-SV" dirty="0">
                <a:solidFill>
                  <a:srgbClr val="002060"/>
                </a:solidFill>
              </a:rPr>
              <a:t>receta cuesta treinta dólares</a:t>
            </a:r>
            <a:r>
              <a:rPr lang="es-SV" dirty="0" smtClean="0">
                <a:solidFill>
                  <a:srgbClr val="002060"/>
                </a:solidFill>
              </a:rPr>
              <a:t>”</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MX" sz="1800" dirty="0">
                <a:solidFill>
                  <a:srgbClr val="002060"/>
                </a:solidFill>
              </a:rPr>
              <a:t>María, Boca Poza, La Libertad</a:t>
            </a:r>
            <a:endParaRPr lang="es-SV" sz="1800" dirty="0">
              <a:solidFill>
                <a:srgbClr val="002060"/>
              </a:solidFill>
            </a:endParaRPr>
          </a:p>
          <a:p>
            <a:pPr marL="0" indent="0" algn="ctr">
              <a:buFont typeface="Wingdings" pitchFamily="2" charset="2"/>
              <a:buNone/>
              <a:defRPr/>
            </a:pPr>
            <a:endParaRPr lang="es-MX" dirty="0" smtClean="0">
              <a:solidFill>
                <a:srgbClr val="002060"/>
              </a:solidFill>
            </a:endParaRPr>
          </a:p>
          <a:p>
            <a:pPr marL="0" indent="0" algn="ctr">
              <a:buFont typeface="Wingdings" pitchFamily="2" charset="2"/>
              <a:buNone/>
              <a:defRPr/>
            </a:pPr>
            <a:endParaRPr lang="es-SV" dirty="0">
              <a:solidFill>
                <a:srgbClr val="00206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es-MX" b="1" dirty="0" smtClean="0">
                <a:solidFill>
                  <a:srgbClr val="002060"/>
                </a:solidFill>
                <a:latin typeface="+mn-lt"/>
              </a:rPr>
              <a:t>“Y cuidadito si nos enfermamos”</a:t>
            </a:r>
            <a:endParaRPr lang="es-SV" b="1" dirty="0">
              <a:solidFill>
                <a:srgbClr val="002060"/>
              </a:solidFill>
              <a:latin typeface="+mn-lt"/>
            </a:endParaRPr>
          </a:p>
        </p:txBody>
      </p:sp>
      <p:sp>
        <p:nvSpPr>
          <p:cNvPr id="3" name="Marcador de contenido 2"/>
          <p:cNvSpPr>
            <a:spLocks noGrp="1"/>
          </p:cNvSpPr>
          <p:nvPr>
            <p:ph idx="1"/>
          </p:nvPr>
        </p:nvSpPr>
        <p:spPr>
          <a:xfrm>
            <a:off x="628650" y="2225675"/>
            <a:ext cx="2647950" cy="3643313"/>
          </a:xfrm>
        </p:spPr>
        <p:txBody>
          <a:bodyPr anchor="ctr">
            <a:normAutofit fontScale="70000" lnSpcReduction="20000"/>
          </a:bodyPr>
          <a:lstStyle/>
          <a:p>
            <a:pPr marL="0" indent="0" algn="ctr">
              <a:buFont typeface="Wingdings" pitchFamily="2" charset="2"/>
              <a:buNone/>
              <a:defRPr/>
            </a:pPr>
            <a:r>
              <a:rPr lang="es-SV" dirty="0">
                <a:solidFill>
                  <a:srgbClr val="002060"/>
                </a:solidFill>
              </a:rPr>
              <a:t>““A veces a uno no lo operan porque falta dinero… Entonces uno </a:t>
            </a:r>
            <a:r>
              <a:rPr lang="es-SV" dirty="0" smtClean="0">
                <a:solidFill>
                  <a:srgbClr val="002060"/>
                </a:solidFill>
              </a:rPr>
              <a:t>se queda </a:t>
            </a:r>
            <a:r>
              <a:rPr lang="es-SV" dirty="0">
                <a:solidFill>
                  <a:srgbClr val="002060"/>
                </a:solidFill>
              </a:rPr>
              <a:t>esperando que </a:t>
            </a:r>
            <a:r>
              <a:rPr lang="es-SV" sz="2400" b="1" dirty="0">
                <a:solidFill>
                  <a:srgbClr val="002060"/>
                </a:solidFill>
              </a:rPr>
              <a:t>Dios</a:t>
            </a:r>
            <a:r>
              <a:rPr lang="es-SV" sz="2400" dirty="0">
                <a:solidFill>
                  <a:srgbClr val="002060"/>
                </a:solidFill>
              </a:rPr>
              <a:t> </a:t>
            </a:r>
            <a:r>
              <a:rPr lang="es-SV" dirty="0">
                <a:solidFill>
                  <a:srgbClr val="002060"/>
                </a:solidFill>
              </a:rPr>
              <a:t>lo sane, porque es </a:t>
            </a:r>
            <a:r>
              <a:rPr lang="es-SV" sz="2400" b="1" dirty="0">
                <a:solidFill>
                  <a:srgbClr val="002060"/>
                </a:solidFill>
              </a:rPr>
              <a:t>el único doctor que nosotros tenemos</a:t>
            </a:r>
            <a:r>
              <a:rPr lang="es-SV" dirty="0" smtClean="0">
                <a:solidFill>
                  <a:srgbClr val="002060"/>
                </a:solidFill>
              </a:rPr>
              <a:t>”</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MX" sz="1500" dirty="0">
                <a:solidFill>
                  <a:srgbClr val="002060"/>
                </a:solidFill>
              </a:rPr>
              <a:t>Jesús, El Trébol, Santa Tecla</a:t>
            </a:r>
          </a:p>
          <a:p>
            <a:pPr marL="0" indent="0" algn="ctr">
              <a:buFont typeface="Wingdings" pitchFamily="2" charset="2"/>
              <a:buNone/>
              <a:defRPr/>
            </a:pPr>
            <a:endParaRPr lang="es-SV" dirty="0">
              <a:solidFill>
                <a:srgbClr val="002060"/>
              </a:solidFill>
            </a:endParaRPr>
          </a:p>
        </p:txBody>
      </p:sp>
      <p:pic>
        <p:nvPicPr>
          <p:cNvPr id="35844" name="Imagen 3"/>
          <p:cNvPicPr>
            <a:picLocks noChangeAspect="1"/>
          </p:cNvPicPr>
          <p:nvPr/>
        </p:nvPicPr>
        <p:blipFill>
          <a:blip r:embed="rId2" cstate="print"/>
          <a:srcRect/>
          <a:stretch>
            <a:fillRect/>
          </a:stretch>
        </p:blipFill>
        <p:spPr bwMode="auto">
          <a:xfrm>
            <a:off x="4016375" y="2057400"/>
            <a:ext cx="4308475" cy="3811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971550" y="4005263"/>
            <a:ext cx="7077075" cy="2232025"/>
          </a:xfrm>
        </p:spPr>
        <p:txBody>
          <a:bodyPr/>
          <a:lstStyle/>
          <a:p>
            <a:pPr algn="ctr">
              <a:defRPr/>
            </a:pPr>
            <a:r>
              <a:rPr lang="es-MX" sz="3200" b="1" dirty="0" smtClean="0">
                <a:solidFill>
                  <a:srgbClr val="002060"/>
                </a:solidFill>
                <a:latin typeface="+mn-lt"/>
              </a:rPr>
              <a:t>“Ya no se diga si uno llega a perder lo poco que tiene”</a:t>
            </a:r>
            <a:endParaRPr lang="es-SV" sz="3200" b="1" dirty="0">
              <a:solidFill>
                <a:srgbClr val="002060"/>
              </a:solidFill>
              <a:latin typeface="+mn-lt"/>
            </a:endParaRPr>
          </a:p>
        </p:txBody>
      </p:sp>
      <p:pic>
        <p:nvPicPr>
          <p:cNvPr id="36867" name="Marcador de contenido 5"/>
          <p:cNvPicPr>
            <a:picLocks noGrp="1" noChangeAspect="1"/>
          </p:cNvPicPr>
          <p:nvPr>
            <p:ph idx="1"/>
          </p:nvPr>
        </p:nvPicPr>
        <p:blipFill>
          <a:blip r:embed="rId2" cstate="print"/>
          <a:srcRect/>
          <a:stretch>
            <a:fillRect/>
          </a:stretch>
        </p:blipFill>
        <p:spPr>
          <a:xfrm>
            <a:off x="1403350" y="692150"/>
            <a:ext cx="6500813" cy="4337050"/>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es-SV" sz="3600" b="1" dirty="0">
                <a:solidFill>
                  <a:srgbClr val="002060"/>
                </a:solidFill>
                <a:latin typeface="+mn-lt"/>
              </a:rPr>
              <a:t>“Ya no se diga si uno llega a perder lo poco que tiene”</a:t>
            </a:r>
          </a:p>
        </p:txBody>
      </p:sp>
      <p:sp>
        <p:nvSpPr>
          <p:cNvPr id="3" name="Marcador de contenido 2"/>
          <p:cNvSpPr>
            <a:spLocks noGrp="1"/>
          </p:cNvSpPr>
          <p:nvPr>
            <p:ph idx="1"/>
          </p:nvPr>
        </p:nvSpPr>
        <p:spPr/>
        <p:txBody>
          <a:bodyPr>
            <a:normAutofit fontScale="85000" lnSpcReduction="20000"/>
          </a:bodyPr>
          <a:lstStyle/>
          <a:p>
            <a:pPr marL="0" indent="0" algn="ctr">
              <a:buFont typeface="Wingdings" pitchFamily="2" charset="2"/>
              <a:buNone/>
              <a:defRPr/>
            </a:pPr>
            <a:r>
              <a:rPr lang="es-SV" dirty="0">
                <a:solidFill>
                  <a:srgbClr val="002060"/>
                </a:solidFill>
              </a:rPr>
              <a:t>“Uno no sale por cuidar la casa, mire, puede venir algún pícaro a quitar el poquito de maicito que uno ha recogido”</a:t>
            </a:r>
          </a:p>
          <a:p>
            <a:pPr marL="0" indent="0" algn="ctr">
              <a:buFont typeface="Wingdings" pitchFamily="2" charset="2"/>
              <a:buNone/>
              <a:defRPr/>
            </a:pPr>
            <a:endParaRPr lang="es-MX" dirty="0" smtClean="0">
              <a:solidFill>
                <a:srgbClr val="002060"/>
              </a:solidFill>
            </a:endParaRPr>
          </a:p>
          <a:p>
            <a:pPr marL="0" indent="0" algn="ctr">
              <a:buFont typeface="Wingdings" pitchFamily="2" charset="2"/>
              <a:buNone/>
              <a:defRPr/>
            </a:pPr>
            <a:r>
              <a:rPr lang="es-MX" sz="1800" dirty="0">
                <a:solidFill>
                  <a:srgbClr val="002060"/>
                </a:solidFill>
              </a:rPr>
              <a:t>Soledad, El Llano, Santa Ana</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SV" dirty="0">
                <a:solidFill>
                  <a:srgbClr val="002060"/>
                </a:solidFill>
              </a:rPr>
              <a:t>“A mí me gusta el futbol, pero no me puedo llevar a mi señora, porque un día que me la llevé, ese día se me metieron (los ladrones) a la casa”.</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MX" sz="1800" dirty="0">
                <a:solidFill>
                  <a:srgbClr val="002060"/>
                </a:solidFill>
              </a:rPr>
              <a:t>Mauricio, Chorro Arriba, </a:t>
            </a:r>
            <a:r>
              <a:rPr lang="es-MX" sz="1800" dirty="0" err="1">
                <a:solidFill>
                  <a:srgbClr val="002060"/>
                </a:solidFill>
              </a:rPr>
              <a:t>Izalco</a:t>
            </a:r>
            <a:endParaRPr lang="es-SV" sz="1800" dirty="0">
              <a:solidFill>
                <a:srgbClr val="002060"/>
              </a:solidFill>
            </a:endParaRPr>
          </a:p>
          <a:p>
            <a:pPr marL="0" indent="0" algn="ctr">
              <a:buFont typeface="Wingdings" pitchFamily="2" charset="2"/>
              <a:buNone/>
              <a:defRPr/>
            </a:pPr>
            <a:endParaRPr lang="es-MX" dirty="0" smtClean="0">
              <a:solidFill>
                <a:srgbClr val="002060"/>
              </a:solidFill>
            </a:endParaRPr>
          </a:p>
          <a:p>
            <a:pPr marL="0" indent="0" algn="ctr">
              <a:buFont typeface="Wingdings" pitchFamily="2" charset="2"/>
              <a:buNone/>
              <a:defRPr/>
            </a:pPr>
            <a:endParaRPr lang="es-SV" dirty="0">
              <a:solidFill>
                <a:srgbClr val="00206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Título 3"/>
          <p:cNvSpPr>
            <a:spLocks noGrp="1"/>
          </p:cNvSpPr>
          <p:nvPr>
            <p:ph type="title"/>
          </p:nvPr>
        </p:nvSpPr>
        <p:spPr>
          <a:xfrm>
            <a:off x="827088" y="2781300"/>
            <a:ext cx="7772400" cy="1362075"/>
          </a:xfrm>
        </p:spPr>
        <p:txBody>
          <a:bodyPr/>
          <a:lstStyle/>
          <a:p>
            <a:r>
              <a:rPr lang="es-MX" smtClean="0">
                <a:solidFill>
                  <a:srgbClr val="002060"/>
                </a:solidFill>
              </a:rPr>
              <a:t>Mire, pero hay algo que de los que no nos han hablado </a:t>
            </a:r>
            <a:r>
              <a:rPr lang="es-MX" b="1" smtClean="0">
                <a:solidFill>
                  <a:srgbClr val="002060"/>
                </a:solidFill>
              </a:rPr>
              <a:t>¿Y la educación?</a:t>
            </a:r>
            <a:endParaRPr lang="es-SV" b="1" smtClean="0">
              <a:solidFill>
                <a:srgbClr val="00206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258888" y="4221163"/>
            <a:ext cx="7273925" cy="2160587"/>
          </a:xfrm>
        </p:spPr>
        <p:txBody>
          <a:bodyPr/>
          <a:lstStyle/>
          <a:p>
            <a:pPr algn="ctr">
              <a:defRPr/>
            </a:pPr>
            <a:r>
              <a:rPr lang="es-SV" sz="3600" b="1" dirty="0" smtClean="0">
                <a:solidFill>
                  <a:srgbClr val="002060"/>
                </a:solidFill>
                <a:latin typeface="+mn-lt"/>
              </a:rPr>
              <a:t>“Ah, es que esa hubiera sido la solución”</a:t>
            </a:r>
            <a:endParaRPr lang="es-SV" sz="3600" b="1" dirty="0">
              <a:solidFill>
                <a:srgbClr val="002060"/>
              </a:solidFill>
              <a:latin typeface="+mn-lt"/>
            </a:endParaRPr>
          </a:p>
        </p:txBody>
      </p:sp>
      <p:pic>
        <p:nvPicPr>
          <p:cNvPr id="39939" name="Marcador de contenido 4"/>
          <p:cNvPicPr>
            <a:picLocks noGrp="1" noChangeAspect="1"/>
          </p:cNvPicPr>
          <p:nvPr>
            <p:ph idx="1"/>
          </p:nvPr>
        </p:nvPicPr>
        <p:blipFill>
          <a:blip r:embed="rId2" cstate="print"/>
          <a:srcRect/>
          <a:stretch>
            <a:fillRect/>
          </a:stretch>
        </p:blipFill>
        <p:spPr>
          <a:xfrm>
            <a:off x="1763713" y="549275"/>
            <a:ext cx="6426200" cy="4286250"/>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es-SV" b="1" dirty="0" smtClean="0">
                <a:solidFill>
                  <a:srgbClr val="002060"/>
                </a:solidFill>
                <a:latin typeface="+mn-lt"/>
              </a:rPr>
              <a:t>“Ah, es que esa hubiera sido la solución”</a:t>
            </a:r>
            <a:endParaRPr lang="es-SV" b="1" dirty="0">
              <a:solidFill>
                <a:srgbClr val="002060"/>
              </a:solidFill>
              <a:latin typeface="+mn-lt"/>
            </a:endParaRPr>
          </a:p>
        </p:txBody>
      </p:sp>
      <p:sp>
        <p:nvSpPr>
          <p:cNvPr id="3" name="Marcador de contenido 2"/>
          <p:cNvSpPr>
            <a:spLocks noGrp="1"/>
          </p:cNvSpPr>
          <p:nvPr>
            <p:ph idx="1"/>
          </p:nvPr>
        </p:nvSpPr>
        <p:spPr/>
        <p:txBody>
          <a:bodyPr>
            <a:normAutofit fontScale="85000" lnSpcReduction="20000"/>
          </a:bodyPr>
          <a:lstStyle/>
          <a:p>
            <a:pPr marL="0" indent="0" algn="ctr">
              <a:buFont typeface="Wingdings" pitchFamily="2" charset="2"/>
              <a:buNone/>
              <a:defRPr/>
            </a:pPr>
            <a:r>
              <a:rPr lang="es-SV" dirty="0" smtClean="0">
                <a:solidFill>
                  <a:srgbClr val="002060"/>
                </a:solidFill>
              </a:rPr>
              <a:t>“Los </a:t>
            </a:r>
            <a:r>
              <a:rPr lang="es-SV" dirty="0">
                <a:solidFill>
                  <a:srgbClr val="002060"/>
                </a:solidFill>
              </a:rPr>
              <a:t>que no tenemos noveno, ni bachillerato no tenemos oportunidades”. </a:t>
            </a:r>
            <a:endParaRPr lang="es-SV" dirty="0" smtClean="0">
              <a:solidFill>
                <a:srgbClr val="002060"/>
              </a:solidFill>
            </a:endParaRPr>
          </a:p>
          <a:p>
            <a:pPr marL="0" indent="0" algn="ctr">
              <a:buFont typeface="Wingdings" pitchFamily="2" charset="2"/>
              <a:buNone/>
              <a:defRPr/>
            </a:pPr>
            <a:endParaRPr lang="es-MX" dirty="0" smtClean="0">
              <a:solidFill>
                <a:srgbClr val="002060"/>
              </a:solidFill>
            </a:endParaRPr>
          </a:p>
          <a:p>
            <a:pPr marL="0" indent="0" algn="ctr">
              <a:buFont typeface="Wingdings" pitchFamily="2" charset="2"/>
              <a:buNone/>
              <a:defRPr/>
            </a:pPr>
            <a:r>
              <a:rPr lang="es-MX" sz="1800" dirty="0">
                <a:solidFill>
                  <a:srgbClr val="002060"/>
                </a:solidFill>
              </a:rPr>
              <a:t>Jóvenes, San Benito, Cojutepeque</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SV" dirty="0" smtClean="0">
                <a:solidFill>
                  <a:srgbClr val="002060"/>
                </a:solidFill>
              </a:rPr>
              <a:t>“En </a:t>
            </a:r>
            <a:r>
              <a:rPr lang="es-SV" dirty="0">
                <a:solidFill>
                  <a:srgbClr val="002060"/>
                </a:solidFill>
              </a:rPr>
              <a:t>este tiempo usted puede tener su estudio, puede </a:t>
            </a:r>
            <a:r>
              <a:rPr lang="es-SV" dirty="0" smtClean="0">
                <a:solidFill>
                  <a:srgbClr val="002060"/>
                </a:solidFill>
              </a:rPr>
              <a:t>ser universitario</a:t>
            </a:r>
            <a:r>
              <a:rPr lang="es-SV" dirty="0">
                <a:solidFill>
                  <a:srgbClr val="002060"/>
                </a:solidFill>
              </a:rPr>
              <a:t>, pero si en ese lugar no hay alguien que de verdad </a:t>
            </a:r>
            <a:r>
              <a:rPr lang="es-SV" dirty="0" smtClean="0">
                <a:solidFill>
                  <a:srgbClr val="002060"/>
                </a:solidFill>
              </a:rPr>
              <a:t>lo conozca </a:t>
            </a:r>
            <a:r>
              <a:rPr lang="es-SV" dirty="0">
                <a:solidFill>
                  <a:srgbClr val="002060"/>
                </a:solidFill>
              </a:rPr>
              <a:t>a usted, que lo </a:t>
            </a:r>
            <a:r>
              <a:rPr lang="es-SV" dirty="0" err="1">
                <a:solidFill>
                  <a:srgbClr val="002060"/>
                </a:solidFill>
              </a:rPr>
              <a:t>palanqueyen</a:t>
            </a:r>
            <a:r>
              <a:rPr lang="es-SV" dirty="0">
                <a:solidFill>
                  <a:srgbClr val="002060"/>
                </a:solidFill>
              </a:rPr>
              <a:t>, hoy no hay trabajo, ni </a:t>
            </a:r>
            <a:r>
              <a:rPr lang="es-SV" dirty="0" smtClean="0">
                <a:solidFill>
                  <a:srgbClr val="002060"/>
                </a:solidFill>
              </a:rPr>
              <a:t>para los estudiados”</a:t>
            </a:r>
          </a:p>
          <a:p>
            <a:pPr marL="0" indent="0" algn="ctr">
              <a:buFont typeface="Wingdings" pitchFamily="2" charset="2"/>
              <a:buNone/>
              <a:defRPr/>
            </a:pPr>
            <a:endParaRPr lang="es-MX" dirty="0">
              <a:solidFill>
                <a:srgbClr val="002060"/>
              </a:solidFill>
            </a:endParaRPr>
          </a:p>
          <a:p>
            <a:pPr marL="0" indent="0" algn="ctr">
              <a:buFont typeface="Wingdings" pitchFamily="2" charset="2"/>
              <a:buNone/>
              <a:defRPr/>
            </a:pPr>
            <a:r>
              <a:rPr lang="es-MX" sz="1800" dirty="0">
                <a:solidFill>
                  <a:srgbClr val="002060"/>
                </a:solidFill>
              </a:rPr>
              <a:t>Xiomara, Santa Lucía, San Julián</a:t>
            </a:r>
            <a:endParaRPr lang="es-SV" sz="1800" dirty="0">
              <a:solidFill>
                <a:srgbClr val="002060"/>
              </a:solidFill>
            </a:endParaRPr>
          </a:p>
          <a:p>
            <a:pPr marL="0" indent="0" algn="ctr">
              <a:buFont typeface="Wingdings" pitchFamily="2" charset="2"/>
              <a:buNone/>
              <a:defRPr/>
            </a:pPr>
            <a:endParaRPr lang="es-MX" dirty="0" smtClean="0">
              <a:solidFill>
                <a:srgbClr val="002060"/>
              </a:solidFill>
            </a:endParaRPr>
          </a:p>
          <a:p>
            <a:pPr marL="0" indent="0" algn="ctr">
              <a:buFont typeface="Wingdings" pitchFamily="2" charset="2"/>
              <a:buNone/>
              <a:defRPr/>
            </a:pPr>
            <a:endParaRPr lang="es-SV" dirty="0">
              <a:solidFill>
                <a:srgbClr val="00206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es-SV" b="1" dirty="0" smtClean="0">
                <a:solidFill>
                  <a:srgbClr val="002060"/>
                </a:solidFill>
                <a:latin typeface="+mn-lt"/>
              </a:rPr>
              <a:t>“Ah, es que esa hubiera sido la solución”</a:t>
            </a:r>
            <a:endParaRPr lang="es-SV" b="1" dirty="0">
              <a:solidFill>
                <a:srgbClr val="002060"/>
              </a:solidFill>
              <a:latin typeface="+mn-lt"/>
            </a:endParaRPr>
          </a:p>
        </p:txBody>
      </p:sp>
      <p:sp>
        <p:nvSpPr>
          <p:cNvPr id="3" name="Marcador de contenido 2"/>
          <p:cNvSpPr>
            <a:spLocks noGrp="1"/>
          </p:cNvSpPr>
          <p:nvPr>
            <p:ph idx="1"/>
          </p:nvPr>
        </p:nvSpPr>
        <p:spPr/>
        <p:txBody>
          <a:bodyPr>
            <a:normAutofit fontScale="85000" lnSpcReduction="20000"/>
          </a:bodyPr>
          <a:lstStyle/>
          <a:p>
            <a:pPr marL="0" indent="0" algn="ctr">
              <a:buFont typeface="Wingdings" pitchFamily="2" charset="2"/>
              <a:buNone/>
              <a:defRPr/>
            </a:pPr>
            <a:r>
              <a:rPr lang="es-SV" dirty="0">
                <a:solidFill>
                  <a:srgbClr val="002060"/>
                </a:solidFill>
              </a:rPr>
              <a:t>“Aquí todos me conocen de ser viuda soltera; tengo doce años de trabajar solo yo; me quedaron cuatro hijos, el primero ya me está cursando noveno, por la ayuda de Dios. </a:t>
            </a:r>
            <a:endParaRPr lang="es-SV" dirty="0" smtClean="0">
              <a:solidFill>
                <a:srgbClr val="002060"/>
              </a:solidFill>
            </a:endParaRPr>
          </a:p>
          <a:p>
            <a:pPr marL="0" indent="0" algn="ctr">
              <a:buFont typeface="Wingdings" pitchFamily="2" charset="2"/>
              <a:buNone/>
              <a:defRPr/>
            </a:pPr>
            <a:endParaRPr lang="es-SV" dirty="0">
              <a:solidFill>
                <a:srgbClr val="002060"/>
              </a:solidFill>
            </a:endParaRPr>
          </a:p>
          <a:p>
            <a:pPr marL="0" indent="0" algn="ctr">
              <a:buFont typeface="Wingdings" pitchFamily="2" charset="2"/>
              <a:buNone/>
              <a:defRPr/>
            </a:pPr>
            <a:r>
              <a:rPr lang="es-SV" dirty="0">
                <a:solidFill>
                  <a:srgbClr val="002060"/>
                </a:solidFill>
              </a:rPr>
              <a:t>Pero hasta aquí lo voy a dejar en noveno, ya las fuerzas no me dan, me siento cansada… Él me dice “eso no lo diga, mamá” y los otros “ya no vamos a estudiar, mamá, mucho sufre usted</a:t>
            </a:r>
            <a:r>
              <a:rPr lang="es-SV" dirty="0" smtClean="0">
                <a:solidFill>
                  <a:srgbClr val="002060"/>
                </a:solidFill>
              </a:rPr>
              <a:t>”</a:t>
            </a:r>
          </a:p>
          <a:p>
            <a:pPr marL="0" indent="0" algn="ctr">
              <a:buFont typeface="Wingdings" pitchFamily="2" charset="2"/>
              <a:buNone/>
              <a:defRPr/>
            </a:pPr>
            <a:endParaRPr lang="es-SV" dirty="0">
              <a:solidFill>
                <a:srgbClr val="002060"/>
              </a:solidFill>
            </a:endParaRPr>
          </a:p>
          <a:p>
            <a:pPr marL="0" indent="0" algn="ctr">
              <a:buFont typeface="Wingdings" pitchFamily="2" charset="2"/>
              <a:buNone/>
              <a:defRPr/>
            </a:pPr>
            <a:r>
              <a:rPr lang="es-MX" sz="1800" dirty="0">
                <a:solidFill>
                  <a:srgbClr val="002060"/>
                </a:solidFill>
              </a:rPr>
              <a:t>Alba, Dos Amates, La Libertad</a:t>
            </a:r>
            <a:endParaRPr lang="es-SV" sz="1800" dirty="0">
              <a:solidFill>
                <a:srgbClr val="002060"/>
              </a:solidFill>
            </a:endParaRPr>
          </a:p>
          <a:p>
            <a:pPr marL="0" indent="0" algn="ctr">
              <a:buFont typeface="Wingdings" pitchFamily="2" charset="2"/>
              <a:buNone/>
              <a:defRPr/>
            </a:pPr>
            <a:endParaRPr lang="es-MX" dirty="0" smtClean="0">
              <a:solidFill>
                <a:srgbClr val="002060"/>
              </a:solidFill>
            </a:endParaRPr>
          </a:p>
          <a:p>
            <a:pPr marL="0" indent="0" algn="ctr">
              <a:buFont typeface="Wingdings" pitchFamily="2" charset="2"/>
              <a:buNone/>
              <a:defRPr/>
            </a:pPr>
            <a:endParaRPr lang="es-SV" dirty="0">
              <a:solidFill>
                <a:srgbClr val="00206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ítulo 1"/>
          <p:cNvSpPr>
            <a:spLocks noGrp="1"/>
          </p:cNvSpPr>
          <p:nvPr>
            <p:ph type="title"/>
          </p:nvPr>
        </p:nvSpPr>
        <p:spPr>
          <a:xfrm>
            <a:off x="628650" y="1131888"/>
            <a:ext cx="7886700" cy="4621212"/>
          </a:xfrm>
        </p:spPr>
        <p:txBody>
          <a:bodyPr/>
          <a:lstStyle/>
          <a:p>
            <a:pPr algn="ctr">
              <a:defRPr/>
            </a:pPr>
            <a:r>
              <a:rPr lang="es-MX" sz="2400" dirty="0">
                <a:solidFill>
                  <a:srgbClr val="002060"/>
                </a:solidFill>
              </a:rPr>
              <a:t>“Ya ven, ahora entienden cuando les decía que esto de </a:t>
            </a:r>
            <a:r>
              <a:rPr lang="es-MX" sz="3200" b="1" dirty="0">
                <a:solidFill>
                  <a:srgbClr val="002060"/>
                </a:solidFill>
              </a:rPr>
              <a:t>la pobreza es lo más pésimo que puede haber</a:t>
            </a:r>
            <a:r>
              <a:rPr lang="es-MX" sz="4050" dirty="0">
                <a:solidFill>
                  <a:srgbClr val="002060"/>
                </a:solidFill>
              </a:rPr>
              <a:t>… </a:t>
            </a:r>
            <a:r>
              <a:rPr lang="es-MX" sz="2400" dirty="0">
                <a:solidFill>
                  <a:srgbClr val="002060"/>
                </a:solidFill>
              </a:rPr>
              <a:t>imagínese usted </a:t>
            </a:r>
            <a:r>
              <a:rPr lang="es-MX" sz="3200" b="1" dirty="0">
                <a:solidFill>
                  <a:srgbClr val="002060"/>
                </a:solidFill>
              </a:rPr>
              <a:t>viviendo sin saber si tiene para mañana</a:t>
            </a:r>
            <a:r>
              <a:rPr lang="es-MX" sz="3200" dirty="0">
                <a:solidFill>
                  <a:srgbClr val="002060"/>
                </a:solidFill>
              </a:rPr>
              <a:t>, </a:t>
            </a:r>
            <a:r>
              <a:rPr lang="es-MX" sz="3200" b="1" dirty="0">
                <a:solidFill>
                  <a:srgbClr val="002060"/>
                </a:solidFill>
              </a:rPr>
              <a:t>eso es la pobreza</a:t>
            </a:r>
            <a:r>
              <a:rPr lang="es-MX" sz="3200" dirty="0">
                <a:solidFill>
                  <a:srgbClr val="002060"/>
                </a:solidFill>
              </a:rPr>
              <a:t>”</a:t>
            </a:r>
            <a:r>
              <a:rPr lang="es-MX" sz="3200" dirty="0" smtClean="0">
                <a:solidFill>
                  <a:srgbClr val="002060"/>
                </a:solidFill>
              </a:rPr>
              <a:t/>
            </a:r>
            <a:br>
              <a:rPr lang="es-MX" sz="3200" dirty="0" smtClean="0">
                <a:solidFill>
                  <a:srgbClr val="002060"/>
                </a:solidFill>
              </a:rPr>
            </a:br>
            <a:r>
              <a:rPr lang="es-MX" dirty="0">
                <a:solidFill>
                  <a:srgbClr val="002060"/>
                </a:solidFill>
              </a:rPr>
              <a:t/>
            </a:r>
            <a:br>
              <a:rPr lang="es-MX" dirty="0">
                <a:solidFill>
                  <a:srgbClr val="002060"/>
                </a:solidFill>
              </a:rPr>
            </a:br>
            <a:r>
              <a:rPr lang="es-MX" sz="1800" dirty="0">
                <a:solidFill>
                  <a:srgbClr val="002060"/>
                </a:solidFill>
              </a:rPr>
              <a:t>Rigoberto, Santo Domingo, Guazapa</a:t>
            </a:r>
            <a:endParaRPr lang="es-SV" sz="1800" dirty="0">
              <a:solidFill>
                <a:srgbClr val="00206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757238" y="404813"/>
            <a:ext cx="8135937" cy="5940425"/>
          </a:xfrm>
          <a:prstGeom prst="rect">
            <a:avLst/>
          </a:prstGeom>
          <a:noFill/>
        </p:spPr>
        <p:txBody>
          <a:bodyPr>
            <a:spAutoFit/>
          </a:bodyPr>
          <a:lstStyle/>
          <a:p>
            <a:pPr eaLnBrk="1" hangingPunct="1">
              <a:defRPr/>
            </a:pPr>
            <a:r>
              <a:rPr lang="es-MX" sz="2000" dirty="0">
                <a:solidFill>
                  <a:srgbClr val="00B050"/>
                </a:solidFill>
                <a:latin typeface="+mj-lt"/>
                <a:cs typeface="Arial" panose="020B0604020202020204" pitchFamily="34" charset="0"/>
              </a:rPr>
              <a:t>Racismo</a:t>
            </a:r>
          </a:p>
          <a:p>
            <a:pPr marL="342900" indent="-342900" eaLnBrk="1" hangingPunct="1">
              <a:buFont typeface="Arial" panose="020B0604020202020204" pitchFamily="34" charset="0"/>
              <a:buChar char="•"/>
              <a:defRPr/>
            </a:pPr>
            <a:endParaRPr lang="es-SV" sz="2000" dirty="0">
              <a:solidFill>
                <a:srgbClr val="FF0000"/>
              </a:solidFill>
              <a:latin typeface="+mj-lt"/>
              <a:cs typeface="Arial" panose="020B0604020202020204" pitchFamily="34" charset="0"/>
            </a:endParaRPr>
          </a:p>
          <a:p>
            <a:pPr marL="342900" indent="-342900" eaLnBrk="1" hangingPunct="1">
              <a:buFont typeface="Arial" panose="020B0604020202020204" pitchFamily="34" charset="0"/>
              <a:buChar char="•"/>
              <a:defRPr/>
            </a:pPr>
            <a:r>
              <a:rPr lang="es-SV" sz="2000" dirty="0">
                <a:solidFill>
                  <a:srgbClr val="FF0000"/>
                </a:solidFill>
                <a:latin typeface="+mj-lt"/>
                <a:cs typeface="Arial" panose="020B0604020202020204" pitchFamily="34" charset="0"/>
              </a:rPr>
              <a:t>En 1511, fray Antón de </a:t>
            </a:r>
            <a:r>
              <a:rPr lang="es-SV" sz="2000" dirty="0" smtClean="0">
                <a:solidFill>
                  <a:srgbClr val="FF0000"/>
                </a:solidFill>
                <a:latin typeface="+mj-lt"/>
                <a:cs typeface="Arial" panose="020B0604020202020204" pitchFamily="34" charset="0"/>
              </a:rPr>
              <a:t>Montesinos</a:t>
            </a:r>
            <a:r>
              <a:rPr lang="es-SV" sz="2000" dirty="0">
                <a:solidFill>
                  <a:srgbClr val="0070C0"/>
                </a:solidFill>
                <a:latin typeface="+mj-lt"/>
                <a:cs typeface="Arial" panose="020B0604020202020204" pitchFamily="34" charset="0"/>
              </a:rPr>
              <a:t>, en un célebre sermón, preguntó a los españoles: “Decid, ¿con qué derecho y con qué justicia tenéis en tan cruel y horrible servidumbre </a:t>
            </a:r>
            <a:r>
              <a:rPr lang="es-SV" sz="2000" dirty="0" err="1">
                <a:solidFill>
                  <a:srgbClr val="0070C0"/>
                </a:solidFill>
                <a:latin typeface="+mj-lt"/>
                <a:cs typeface="Arial" panose="020B0604020202020204" pitchFamily="34" charset="0"/>
              </a:rPr>
              <a:t>aquestos</a:t>
            </a:r>
            <a:r>
              <a:rPr lang="es-SV" sz="2000" dirty="0">
                <a:solidFill>
                  <a:srgbClr val="0070C0"/>
                </a:solidFill>
                <a:latin typeface="+mj-lt"/>
                <a:cs typeface="Arial" panose="020B0604020202020204" pitchFamily="34" charset="0"/>
              </a:rPr>
              <a:t> indios? ( ...) ¿Cómo los tenéis tan opresos y fatigados, sin dalles de comer ni </a:t>
            </a:r>
            <a:r>
              <a:rPr lang="es-SV" sz="2000" dirty="0" err="1">
                <a:solidFill>
                  <a:srgbClr val="0070C0"/>
                </a:solidFill>
                <a:latin typeface="+mj-lt"/>
                <a:cs typeface="Arial" panose="020B0604020202020204" pitchFamily="34" charset="0"/>
              </a:rPr>
              <a:t>curallos</a:t>
            </a:r>
            <a:r>
              <a:rPr lang="es-SV" sz="2000" dirty="0">
                <a:solidFill>
                  <a:srgbClr val="0070C0"/>
                </a:solidFill>
                <a:latin typeface="+mj-lt"/>
                <a:cs typeface="Arial" panose="020B0604020202020204" pitchFamily="34" charset="0"/>
              </a:rPr>
              <a:t> en sus enfermedades, que de los excesivos trabajos que les dais incurren y se os mueren, y por mejor decir, los matáis por sacar y adquirir oro cada día? (...) ¿Estos, no son hombres? ¿No tienen ánimas racionales? ¿No sois obligados a </a:t>
            </a:r>
            <a:r>
              <a:rPr lang="es-SV" sz="2000" dirty="0" err="1">
                <a:solidFill>
                  <a:srgbClr val="0070C0"/>
                </a:solidFill>
                <a:latin typeface="+mj-lt"/>
                <a:cs typeface="Arial" panose="020B0604020202020204" pitchFamily="34" charset="0"/>
              </a:rPr>
              <a:t>amallos</a:t>
            </a:r>
            <a:r>
              <a:rPr lang="es-SV" sz="2000" dirty="0">
                <a:solidFill>
                  <a:srgbClr val="0070C0"/>
                </a:solidFill>
                <a:latin typeface="+mj-lt"/>
                <a:cs typeface="Arial" panose="020B0604020202020204" pitchFamily="34" charset="0"/>
              </a:rPr>
              <a:t> como a vosotros mismos? ¿Esto no entendéis? ¿Esto no sentís?” </a:t>
            </a:r>
          </a:p>
          <a:p>
            <a:pPr marL="342900" indent="-342900" eaLnBrk="1" hangingPunct="1">
              <a:buFont typeface="Arial" panose="020B0604020202020204" pitchFamily="34" charset="0"/>
              <a:buChar char="•"/>
              <a:defRPr/>
            </a:pPr>
            <a:endParaRPr lang="es-MX" sz="2000" dirty="0">
              <a:solidFill>
                <a:srgbClr val="0070C0"/>
              </a:solidFill>
              <a:latin typeface="+mj-lt"/>
              <a:cs typeface="Arial" panose="020B0604020202020204" pitchFamily="34" charset="0"/>
            </a:endParaRPr>
          </a:p>
          <a:p>
            <a:pPr marL="342900" indent="-342900" eaLnBrk="1" hangingPunct="1">
              <a:buFont typeface="Arial" panose="020B0604020202020204" pitchFamily="34" charset="0"/>
              <a:buChar char="•"/>
              <a:defRPr/>
            </a:pPr>
            <a:r>
              <a:rPr lang="es-ES" sz="2000" dirty="0">
                <a:solidFill>
                  <a:srgbClr val="FF0000"/>
                </a:solidFill>
                <a:latin typeface="+mj-lt"/>
                <a:cs typeface="Arial" panose="020B0604020202020204" pitchFamily="34" charset="0"/>
              </a:rPr>
              <a:t>1811. Un hacendado</a:t>
            </a:r>
            <a:r>
              <a:rPr lang="es-ES" sz="2000" dirty="0">
                <a:solidFill>
                  <a:srgbClr val="0070C0"/>
                </a:solidFill>
                <a:latin typeface="+mj-lt"/>
                <a:cs typeface="Arial" panose="020B0604020202020204" pitchFamily="34" charset="0"/>
              </a:rPr>
              <a:t>: </a:t>
            </a:r>
            <a:r>
              <a:rPr lang="es-ES_tradnl" sz="2000" dirty="0">
                <a:solidFill>
                  <a:srgbClr val="0070C0"/>
                </a:solidFill>
                <a:latin typeface="+mj-lt"/>
                <a:cs typeface="Arial" panose="020B0604020202020204" pitchFamily="34" charset="0"/>
              </a:rPr>
              <a:t>“los indios son unos haraganes, flojos, indolentes, borrachos, y si no se les apremia con rigor, nada hacen, porque son como las bestias” </a:t>
            </a:r>
            <a:endParaRPr lang="es-SV" sz="2000" dirty="0">
              <a:solidFill>
                <a:srgbClr val="0070C0"/>
              </a:solidFill>
              <a:latin typeface="+mj-lt"/>
              <a:cs typeface="Arial" panose="020B0604020202020204"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Título 3"/>
          <p:cNvSpPr>
            <a:spLocks noGrp="1"/>
          </p:cNvSpPr>
          <p:nvPr>
            <p:ph type="title"/>
          </p:nvPr>
        </p:nvSpPr>
        <p:spPr>
          <a:xfrm>
            <a:off x="755650" y="3284538"/>
            <a:ext cx="7772400" cy="1362075"/>
          </a:xfrm>
        </p:spPr>
        <p:txBody>
          <a:bodyPr/>
          <a:lstStyle/>
          <a:p>
            <a:pPr algn="ctr"/>
            <a:r>
              <a:rPr lang="es-MX" b="1" smtClean="0">
                <a:solidFill>
                  <a:srgbClr val="002060"/>
                </a:solidFill>
              </a:rPr>
              <a:t>¿Cómo le hacen ustedes para salir adelante?</a:t>
            </a:r>
            <a:endParaRPr lang="es-SV" b="1" smtClean="0">
              <a:solidFill>
                <a:srgbClr val="00206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ángulo 1"/>
          <p:cNvSpPr/>
          <p:nvPr/>
        </p:nvSpPr>
        <p:spPr>
          <a:xfrm>
            <a:off x="755650" y="908050"/>
            <a:ext cx="7920038" cy="5264150"/>
          </a:xfrm>
          <a:prstGeom prst="rect">
            <a:avLst/>
          </a:prstGeom>
        </p:spPr>
        <p:txBody>
          <a:bodyPr>
            <a:spAutoFit/>
          </a:bodyPr>
          <a:lstStyle/>
          <a:p>
            <a:pPr eaLnBrk="1" hangingPunct="1">
              <a:defRPr/>
            </a:pPr>
            <a:r>
              <a:rPr lang="es-MX" sz="2400" dirty="0">
                <a:solidFill>
                  <a:srgbClr val="002060"/>
                </a:solidFill>
                <a:latin typeface="+mj-lt"/>
                <a:cs typeface="Arial" panose="020B0604020202020204" pitchFamily="34" charset="0"/>
              </a:rPr>
              <a:t>“Algunos, por la gracia de Dios, recibimos ayuda de otra gente que está mejor”</a:t>
            </a:r>
            <a:br>
              <a:rPr lang="es-MX" sz="2400" dirty="0">
                <a:solidFill>
                  <a:srgbClr val="002060"/>
                </a:solidFill>
                <a:latin typeface="+mj-lt"/>
                <a:cs typeface="Arial" panose="020B0604020202020204" pitchFamily="34" charset="0"/>
              </a:rPr>
            </a:br>
            <a:endParaRPr lang="es-MX" sz="2400" dirty="0">
              <a:solidFill>
                <a:srgbClr val="002060"/>
              </a:solidFill>
              <a:latin typeface="+mj-lt"/>
              <a:cs typeface="Arial" panose="020B0604020202020204" pitchFamily="34" charset="0"/>
            </a:endParaRPr>
          </a:p>
          <a:p>
            <a:pPr eaLnBrk="1" hangingPunct="1">
              <a:defRPr/>
            </a:pPr>
            <a:r>
              <a:rPr lang="es-MX" sz="2400" dirty="0">
                <a:solidFill>
                  <a:srgbClr val="002060"/>
                </a:solidFill>
                <a:latin typeface="+mj-lt"/>
                <a:cs typeface="Arial" panose="020B0604020202020204" pitchFamily="34" charset="0"/>
              </a:rPr>
              <a:t/>
            </a:r>
            <a:br>
              <a:rPr lang="es-MX" sz="2400" dirty="0">
                <a:solidFill>
                  <a:srgbClr val="002060"/>
                </a:solidFill>
                <a:latin typeface="+mj-lt"/>
                <a:cs typeface="Arial" panose="020B0604020202020204" pitchFamily="34" charset="0"/>
              </a:rPr>
            </a:br>
            <a:r>
              <a:rPr lang="es-MX" sz="2400" dirty="0">
                <a:solidFill>
                  <a:srgbClr val="002060"/>
                </a:solidFill>
                <a:latin typeface="+mj-lt"/>
                <a:cs typeface="Arial" panose="020B0604020202020204" pitchFamily="34" charset="0"/>
              </a:rPr>
              <a:t>“Ah, bueno, nos cambiamos de ubicación para tener más comercio”</a:t>
            </a:r>
            <a:br>
              <a:rPr lang="es-MX" sz="2400" dirty="0">
                <a:solidFill>
                  <a:srgbClr val="002060"/>
                </a:solidFill>
                <a:latin typeface="+mj-lt"/>
                <a:cs typeface="Arial" panose="020B0604020202020204" pitchFamily="34" charset="0"/>
              </a:rPr>
            </a:br>
            <a:endParaRPr lang="es-MX" sz="2400" dirty="0">
              <a:solidFill>
                <a:srgbClr val="002060"/>
              </a:solidFill>
              <a:latin typeface="+mj-lt"/>
              <a:cs typeface="Arial" panose="020B0604020202020204" pitchFamily="34" charset="0"/>
            </a:endParaRPr>
          </a:p>
          <a:p>
            <a:pPr eaLnBrk="1" hangingPunct="1">
              <a:defRPr/>
            </a:pPr>
            <a:r>
              <a:rPr lang="es-MX" sz="2400" dirty="0">
                <a:solidFill>
                  <a:srgbClr val="002060"/>
                </a:solidFill>
                <a:latin typeface="+mj-lt"/>
                <a:cs typeface="Arial" panose="020B0604020202020204" pitchFamily="34" charset="0"/>
              </a:rPr>
              <a:t/>
            </a:r>
            <a:br>
              <a:rPr lang="es-MX" sz="2400" dirty="0">
                <a:solidFill>
                  <a:srgbClr val="002060"/>
                </a:solidFill>
                <a:latin typeface="+mj-lt"/>
                <a:cs typeface="Arial" panose="020B0604020202020204" pitchFamily="34" charset="0"/>
              </a:rPr>
            </a:br>
            <a:r>
              <a:rPr lang="es-MX" sz="2400" dirty="0">
                <a:solidFill>
                  <a:srgbClr val="002060"/>
                </a:solidFill>
                <a:latin typeface="+mj-lt"/>
                <a:cs typeface="Arial" panose="020B0604020202020204" pitchFamily="34" charset="0"/>
              </a:rPr>
              <a:t>“Tenemos unos parientes en los Estados que nos mandan de vez en cuando unas fichitas”</a:t>
            </a:r>
            <a:br>
              <a:rPr lang="es-MX" sz="2400" dirty="0">
                <a:solidFill>
                  <a:srgbClr val="002060"/>
                </a:solidFill>
                <a:latin typeface="+mj-lt"/>
                <a:cs typeface="Arial" panose="020B0604020202020204" pitchFamily="34" charset="0"/>
              </a:rPr>
            </a:br>
            <a:endParaRPr lang="es-MX" sz="2400" dirty="0">
              <a:solidFill>
                <a:srgbClr val="002060"/>
              </a:solidFill>
              <a:latin typeface="+mj-lt"/>
              <a:cs typeface="Arial" panose="020B0604020202020204" pitchFamily="34" charset="0"/>
            </a:endParaRPr>
          </a:p>
          <a:p>
            <a:pPr eaLnBrk="1" hangingPunct="1">
              <a:defRPr/>
            </a:pPr>
            <a:r>
              <a:rPr lang="es-MX" sz="2400" dirty="0">
                <a:solidFill>
                  <a:srgbClr val="002060"/>
                </a:solidFill>
                <a:latin typeface="+mj-lt"/>
                <a:cs typeface="Arial" panose="020B0604020202020204" pitchFamily="34" charset="0"/>
              </a:rPr>
              <a:t/>
            </a:r>
            <a:br>
              <a:rPr lang="es-MX" sz="2400" dirty="0">
                <a:solidFill>
                  <a:srgbClr val="002060"/>
                </a:solidFill>
                <a:latin typeface="+mj-lt"/>
                <a:cs typeface="Arial" panose="020B0604020202020204" pitchFamily="34" charset="0"/>
              </a:rPr>
            </a:br>
            <a:r>
              <a:rPr lang="es-MX" sz="2400" dirty="0">
                <a:solidFill>
                  <a:srgbClr val="002060"/>
                </a:solidFill>
                <a:latin typeface="+mj-lt"/>
                <a:cs typeface="Arial" panose="020B0604020202020204" pitchFamily="34" charset="0"/>
              </a:rPr>
              <a:t>“Pues, él encontró trabajo de vigilante en la ciudad y de ahí comemos todos”</a:t>
            </a:r>
            <a:endParaRPr lang="es-SV" sz="2400" dirty="0">
              <a:solidFill>
                <a:srgbClr val="002060"/>
              </a:solidFill>
              <a:latin typeface="+mj-lt"/>
              <a:cs typeface="Arial" panose="020B0604020202020204"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Título 3"/>
          <p:cNvSpPr>
            <a:spLocks noGrp="1"/>
          </p:cNvSpPr>
          <p:nvPr>
            <p:ph type="title"/>
          </p:nvPr>
        </p:nvSpPr>
        <p:spPr>
          <a:xfrm>
            <a:off x="755650" y="333375"/>
            <a:ext cx="7886700" cy="4525963"/>
          </a:xfrm>
        </p:spPr>
        <p:txBody>
          <a:bodyPr/>
          <a:lstStyle/>
          <a:p>
            <a:pPr algn="ctr"/>
            <a:r>
              <a:rPr lang="es-SV" sz="2400" b="1" smtClean="0">
                <a:solidFill>
                  <a:srgbClr val="002060"/>
                </a:solidFill>
              </a:rPr>
              <a:t>“Yo no me siento pobre. La pobreza es un complejo que le viene a uno en la mente.</a:t>
            </a:r>
            <a:br>
              <a:rPr lang="es-SV" sz="2400" b="1" smtClean="0">
                <a:solidFill>
                  <a:srgbClr val="002060"/>
                </a:solidFill>
              </a:rPr>
            </a:br>
            <a:r>
              <a:rPr lang="es-SV" sz="2400" b="1" smtClean="0">
                <a:solidFill>
                  <a:srgbClr val="002060"/>
                </a:solidFill>
              </a:rPr>
              <a:t>Aunque vivamos pobres, yo en mi ser me siento bien, porque todavía puedo</a:t>
            </a:r>
            <a:br>
              <a:rPr lang="es-SV" sz="2400" b="1" smtClean="0">
                <a:solidFill>
                  <a:srgbClr val="002060"/>
                </a:solidFill>
              </a:rPr>
            </a:br>
            <a:r>
              <a:rPr lang="es-SV" sz="2400" b="1" smtClean="0">
                <a:solidFill>
                  <a:srgbClr val="002060"/>
                </a:solidFill>
              </a:rPr>
              <a:t>trabajar… un hijo de Dios no tiene que declararse en derrota”</a:t>
            </a:r>
            <a:br>
              <a:rPr lang="es-SV" sz="2400" b="1" smtClean="0">
                <a:solidFill>
                  <a:srgbClr val="002060"/>
                </a:solidFill>
              </a:rPr>
            </a:br>
            <a:r>
              <a:rPr lang="es-SV" sz="2400" b="1" smtClean="0">
                <a:solidFill>
                  <a:srgbClr val="002060"/>
                </a:solidFill>
              </a:rPr>
              <a:t/>
            </a:r>
            <a:br>
              <a:rPr lang="es-SV" sz="2400" b="1" smtClean="0">
                <a:solidFill>
                  <a:srgbClr val="002060"/>
                </a:solidFill>
              </a:rPr>
            </a:br>
            <a:r>
              <a:rPr lang="es-SV" sz="2400" b="1" smtClean="0">
                <a:solidFill>
                  <a:srgbClr val="002060"/>
                </a:solidFill>
              </a:rPr>
              <a:t>Alicia, San Chico, Comasagua</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ángulo 1"/>
          <p:cNvSpPr/>
          <p:nvPr/>
        </p:nvSpPr>
        <p:spPr>
          <a:xfrm>
            <a:off x="755650" y="908050"/>
            <a:ext cx="7920038" cy="3540125"/>
          </a:xfrm>
          <a:prstGeom prst="rect">
            <a:avLst/>
          </a:prstGeom>
        </p:spPr>
        <p:txBody>
          <a:bodyPr>
            <a:spAutoFit/>
          </a:bodyPr>
          <a:lstStyle/>
          <a:p>
            <a:pPr eaLnBrk="1" hangingPunct="1">
              <a:defRPr/>
            </a:pPr>
            <a:r>
              <a:rPr lang="es-MX" sz="2400" dirty="0">
                <a:solidFill>
                  <a:srgbClr val="002060"/>
                </a:solidFill>
                <a:latin typeface="+mj-lt"/>
                <a:cs typeface="Arial" panose="020B0604020202020204" pitchFamily="34" charset="0"/>
              </a:rPr>
              <a:t>La prioridades de la población pobre</a:t>
            </a:r>
          </a:p>
          <a:p>
            <a:pPr eaLnBrk="1" hangingPunct="1">
              <a:defRPr/>
            </a:pPr>
            <a:endParaRPr lang="es-MX" sz="2400" dirty="0">
              <a:solidFill>
                <a:srgbClr val="002060"/>
              </a:solidFill>
              <a:latin typeface="+mj-lt"/>
              <a:cs typeface="Arial" panose="020B0604020202020204" pitchFamily="34" charset="0"/>
            </a:endParaRPr>
          </a:p>
          <a:p>
            <a:pPr marL="342900" indent="-342900" eaLnBrk="1" hangingPunct="1">
              <a:buFont typeface="Arial" panose="020B0604020202020204" pitchFamily="34" charset="0"/>
              <a:buChar char="•"/>
              <a:defRPr/>
            </a:pPr>
            <a:r>
              <a:rPr lang="es-MX" sz="2400" dirty="0">
                <a:solidFill>
                  <a:srgbClr val="002060"/>
                </a:solidFill>
                <a:latin typeface="+mj-lt"/>
                <a:cs typeface="Arial" panose="020B0604020202020204" pitchFamily="34" charset="0"/>
              </a:rPr>
              <a:t>Seguridad alimentaria y ciudadana</a:t>
            </a:r>
          </a:p>
          <a:p>
            <a:pPr marL="342900" indent="-342900" eaLnBrk="1" hangingPunct="1">
              <a:buFont typeface="Arial" panose="020B0604020202020204" pitchFamily="34" charset="0"/>
              <a:buChar char="•"/>
              <a:defRPr/>
            </a:pPr>
            <a:r>
              <a:rPr lang="es-MX" sz="2400" dirty="0">
                <a:solidFill>
                  <a:srgbClr val="002060"/>
                </a:solidFill>
                <a:latin typeface="+mj-lt"/>
                <a:cs typeface="Arial" panose="020B0604020202020204" pitchFamily="34" charset="0"/>
              </a:rPr>
              <a:t>Vivienda</a:t>
            </a:r>
          </a:p>
          <a:p>
            <a:pPr marL="342900" indent="-342900" eaLnBrk="1" hangingPunct="1">
              <a:buFont typeface="Arial" panose="020B0604020202020204" pitchFamily="34" charset="0"/>
              <a:buChar char="•"/>
              <a:defRPr/>
            </a:pPr>
            <a:r>
              <a:rPr lang="es-MX" sz="2400" dirty="0">
                <a:solidFill>
                  <a:srgbClr val="002060"/>
                </a:solidFill>
                <a:latin typeface="+mj-lt"/>
                <a:cs typeface="Arial" panose="020B0604020202020204" pitchFamily="34" charset="0"/>
              </a:rPr>
              <a:t>Esparcimiento</a:t>
            </a:r>
          </a:p>
          <a:p>
            <a:pPr marL="342900" indent="-342900" eaLnBrk="1" hangingPunct="1">
              <a:buFont typeface="Arial" panose="020B0604020202020204" pitchFamily="34" charset="0"/>
              <a:buChar char="•"/>
              <a:defRPr/>
            </a:pPr>
            <a:r>
              <a:rPr lang="es-MX" sz="3200" dirty="0">
                <a:solidFill>
                  <a:srgbClr val="002060"/>
                </a:solidFill>
                <a:latin typeface="+mj-lt"/>
                <a:cs typeface="Arial" panose="020B0604020202020204" pitchFamily="34" charset="0"/>
              </a:rPr>
              <a:t>Trabajo</a:t>
            </a:r>
          </a:p>
          <a:p>
            <a:pPr marL="342900" indent="-342900" eaLnBrk="1" hangingPunct="1">
              <a:buFont typeface="Arial" panose="020B0604020202020204" pitchFamily="34" charset="0"/>
              <a:buChar char="•"/>
              <a:defRPr/>
            </a:pPr>
            <a:r>
              <a:rPr lang="es-MX" sz="2400" dirty="0">
                <a:solidFill>
                  <a:srgbClr val="002060"/>
                </a:solidFill>
                <a:latin typeface="+mj-lt"/>
                <a:cs typeface="Arial" panose="020B0604020202020204" pitchFamily="34" charset="0"/>
              </a:rPr>
              <a:t>Salud </a:t>
            </a:r>
          </a:p>
          <a:p>
            <a:pPr marL="342900" indent="-342900" eaLnBrk="1" hangingPunct="1">
              <a:buFont typeface="Arial" panose="020B0604020202020204" pitchFamily="34" charset="0"/>
              <a:buChar char="•"/>
              <a:defRPr/>
            </a:pPr>
            <a:r>
              <a:rPr lang="es-MX" sz="2400" dirty="0">
                <a:solidFill>
                  <a:srgbClr val="002060"/>
                </a:solidFill>
                <a:latin typeface="+mj-lt"/>
                <a:cs typeface="Arial" panose="020B0604020202020204" pitchFamily="34" charset="0"/>
              </a:rPr>
              <a:t>Educación</a:t>
            </a:r>
          </a:p>
          <a:p>
            <a:pPr eaLnBrk="1" hangingPunct="1">
              <a:defRPr/>
            </a:pPr>
            <a:endParaRPr lang="es-SV" sz="2400" dirty="0">
              <a:solidFill>
                <a:srgbClr val="002060"/>
              </a:solidFill>
              <a:latin typeface="+mj-lt"/>
              <a:cs typeface="Arial" panose="020B0604020202020204"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uadroTexto 1"/>
          <p:cNvSpPr txBox="1"/>
          <p:nvPr/>
        </p:nvSpPr>
        <p:spPr>
          <a:xfrm>
            <a:off x="900113" y="1484313"/>
            <a:ext cx="7488237" cy="2740025"/>
          </a:xfrm>
          <a:prstGeom prst="rect">
            <a:avLst/>
          </a:prstGeom>
          <a:noFill/>
        </p:spPr>
        <p:txBody>
          <a:bodyPr>
            <a:spAutoFit/>
          </a:bodyPr>
          <a:lstStyle/>
          <a:p>
            <a:pPr eaLnBrk="1" hangingPunct="1">
              <a:defRPr/>
            </a:pPr>
            <a:r>
              <a:rPr lang="es-SV" dirty="0">
                <a:solidFill>
                  <a:srgbClr val="002060"/>
                </a:solidFill>
                <a:latin typeface="+mj-lt"/>
                <a:cs typeface="Arial" panose="020B0604020202020204" pitchFamily="34" charset="0"/>
              </a:rPr>
              <a:t>¿Qué has hecho con tu hermano? (cf. </a:t>
            </a:r>
            <a:r>
              <a:rPr lang="es-SV" i="1" dirty="0" err="1">
                <a:solidFill>
                  <a:srgbClr val="002060"/>
                </a:solidFill>
                <a:latin typeface="+mj-lt"/>
                <a:cs typeface="Arial" panose="020B0604020202020204" pitchFamily="34" charset="0"/>
              </a:rPr>
              <a:t>Gn</a:t>
            </a:r>
            <a:r>
              <a:rPr lang="es-SV" dirty="0">
                <a:solidFill>
                  <a:srgbClr val="002060"/>
                </a:solidFill>
                <a:latin typeface="+mj-lt"/>
                <a:cs typeface="Arial" panose="020B0604020202020204" pitchFamily="34" charset="0"/>
              </a:rPr>
              <a:t> 4,9-10). </a:t>
            </a:r>
          </a:p>
          <a:p>
            <a:pPr eaLnBrk="1" hangingPunct="1">
              <a:defRPr/>
            </a:pPr>
            <a:endParaRPr lang="es-SV" dirty="0">
              <a:solidFill>
                <a:srgbClr val="002060"/>
              </a:solidFill>
              <a:latin typeface="+mj-lt"/>
              <a:cs typeface="Arial" panose="020B0604020202020204" pitchFamily="34" charset="0"/>
            </a:endParaRPr>
          </a:p>
          <a:p>
            <a:pPr eaLnBrk="1" hangingPunct="1">
              <a:defRPr/>
            </a:pPr>
            <a:r>
              <a:rPr lang="es-SV" dirty="0">
                <a:solidFill>
                  <a:srgbClr val="002060"/>
                </a:solidFill>
                <a:latin typeface="+mj-lt"/>
                <a:cs typeface="Arial" panose="020B0604020202020204" pitchFamily="34" charset="0"/>
              </a:rPr>
              <a:t>Ante la globalización de la indiferencia, que ahora afecta a la vida de tantos hermanos y hermanas, </a:t>
            </a:r>
            <a:r>
              <a:rPr lang="es-SV" sz="2800" dirty="0">
                <a:solidFill>
                  <a:srgbClr val="002060"/>
                </a:solidFill>
                <a:latin typeface="+mj-lt"/>
                <a:cs typeface="Arial" panose="020B0604020202020204" pitchFamily="34" charset="0"/>
              </a:rPr>
              <a:t>nos pide </a:t>
            </a:r>
            <a:r>
              <a:rPr lang="es-SV" dirty="0">
                <a:solidFill>
                  <a:srgbClr val="002060"/>
                </a:solidFill>
                <a:latin typeface="+mj-lt"/>
                <a:cs typeface="Arial" panose="020B0604020202020204" pitchFamily="34" charset="0"/>
              </a:rPr>
              <a:t>que seamos artífices de una globalización de la solidaridad y de la fraternidad, que les dé esperanza y los haga reanudar con ánimo el camino, a través de los problemas de nuestro tiempo y las nuevas perspectivas que trae consigo, y que Dios pone en nuestras manos.</a:t>
            </a:r>
          </a:p>
        </p:txBody>
      </p:sp>
      <p:sp>
        <p:nvSpPr>
          <p:cNvPr id="3" name="CuadroTexto 2"/>
          <p:cNvSpPr txBox="1"/>
          <p:nvPr/>
        </p:nvSpPr>
        <p:spPr>
          <a:xfrm>
            <a:off x="1547813" y="908050"/>
            <a:ext cx="5021262" cy="461963"/>
          </a:xfrm>
          <a:prstGeom prst="rect">
            <a:avLst/>
          </a:prstGeom>
          <a:noFill/>
        </p:spPr>
        <p:txBody>
          <a:bodyPr wrap="none">
            <a:spAutoFit/>
          </a:bodyPr>
          <a:lstStyle/>
          <a:p>
            <a:pPr eaLnBrk="1" hangingPunct="1">
              <a:defRPr/>
            </a:pPr>
            <a:r>
              <a:rPr lang="es-MX" sz="2400" dirty="0">
                <a:solidFill>
                  <a:srgbClr val="002060"/>
                </a:solidFill>
                <a:latin typeface="+mj-lt"/>
                <a:cs typeface="Arial" panose="020B0604020202020204" pitchFamily="34" charset="0"/>
              </a:rPr>
              <a:t>Cierre del mensaje del Papa</a:t>
            </a:r>
            <a:endParaRPr lang="es-SV" sz="2400" dirty="0">
              <a:solidFill>
                <a:srgbClr val="002060"/>
              </a:solidFill>
              <a:latin typeface="+mj-lt"/>
              <a:cs typeface="Arial" panose="020B0604020202020204"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Marcador de contenido 10"/>
          <p:cNvPicPr>
            <a:picLocks noGrp="1" noChangeAspect="1"/>
          </p:cNvPicPr>
          <p:nvPr>
            <p:ph sz="half" idx="2"/>
          </p:nvPr>
        </p:nvPicPr>
        <p:blipFill>
          <a:blip r:embed="rId2" cstate="print"/>
          <a:srcRect t="28963" b="49751"/>
          <a:stretch>
            <a:fillRect/>
          </a:stretch>
        </p:blipFill>
        <p:spPr>
          <a:xfrm>
            <a:off x="2417763" y="4918075"/>
            <a:ext cx="4271962" cy="982663"/>
          </a:xfrm>
        </p:spPr>
      </p:pic>
      <p:pic>
        <p:nvPicPr>
          <p:cNvPr id="49155" name="Imagen 2"/>
          <p:cNvPicPr>
            <a:picLocks noChangeAspect="1"/>
          </p:cNvPicPr>
          <p:nvPr/>
        </p:nvPicPr>
        <p:blipFill>
          <a:blip r:embed="rId3" cstate="print"/>
          <a:srcRect/>
          <a:stretch>
            <a:fillRect/>
          </a:stretch>
        </p:blipFill>
        <p:spPr bwMode="auto">
          <a:xfrm>
            <a:off x="1419225" y="1235075"/>
            <a:ext cx="6529388" cy="3640138"/>
          </a:xfrm>
          <a:prstGeom prst="rect">
            <a:avLst/>
          </a:prstGeom>
          <a:noFill/>
          <a:ln w="9525">
            <a:noFill/>
            <a:miter lim="800000"/>
            <a:headEnd/>
            <a:tailEnd/>
          </a:ln>
        </p:spPr>
      </p:pic>
      <p:pic>
        <p:nvPicPr>
          <p:cNvPr id="49156" name="Imagen 1"/>
          <p:cNvPicPr>
            <a:picLocks noChangeAspect="1"/>
          </p:cNvPicPr>
          <p:nvPr/>
        </p:nvPicPr>
        <p:blipFill>
          <a:blip r:embed="rId4" cstate="print"/>
          <a:srcRect/>
          <a:stretch>
            <a:fillRect/>
          </a:stretch>
        </p:blipFill>
        <p:spPr bwMode="auto">
          <a:xfrm>
            <a:off x="8631238" y="901700"/>
            <a:ext cx="484187" cy="1136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4 Marcador de contenido"/>
          <p:cNvSpPr>
            <a:spLocks noGrp="1"/>
          </p:cNvSpPr>
          <p:nvPr>
            <p:ph sz="quarter" idx="1"/>
          </p:nvPr>
        </p:nvSpPr>
        <p:spPr>
          <a:xfrm>
            <a:off x="539750" y="1752600"/>
            <a:ext cx="8001000" cy="4267200"/>
          </a:xfrm>
        </p:spPr>
        <p:txBody>
          <a:bodyPr/>
          <a:lstStyle/>
          <a:p>
            <a:pPr algn="ctr" eaLnBrk="1" hangingPunct="1">
              <a:buFont typeface="Wingdings" pitchFamily="2" charset="2"/>
              <a:buNone/>
            </a:pPr>
            <a:endParaRPr lang="es-ES" altLang="es-SV" sz="2600" smtClean="0"/>
          </a:p>
          <a:p>
            <a:pPr algn="ctr" eaLnBrk="1" hangingPunct="1">
              <a:buFont typeface="Wingdings" pitchFamily="2" charset="2"/>
              <a:buNone/>
            </a:pPr>
            <a:endParaRPr lang="es-ES" altLang="es-SV" sz="2600" smtClean="0"/>
          </a:p>
          <a:p>
            <a:pPr algn="ctr" eaLnBrk="1" hangingPunct="1">
              <a:buFont typeface="Wingdings" pitchFamily="2" charset="2"/>
              <a:buNone/>
            </a:pPr>
            <a:endParaRPr lang="es-ES" altLang="es-SV" sz="2600" smtClean="0"/>
          </a:p>
          <a:p>
            <a:pPr algn="ctr" eaLnBrk="1" hangingPunct="1">
              <a:buFont typeface="Wingdings" pitchFamily="2" charset="2"/>
              <a:buNone/>
            </a:pPr>
            <a:r>
              <a:rPr lang="es-ES" altLang="es-SV" sz="4400" b="1" smtClean="0">
                <a:solidFill>
                  <a:srgbClr val="002060"/>
                </a:solidFill>
              </a:rPr>
              <a:t>Fin</a:t>
            </a:r>
          </a:p>
          <a:p>
            <a:pPr eaLnBrk="1" hangingPunct="1"/>
            <a:endParaRPr lang="es-ES" altLang="es-SV" smtClean="0"/>
          </a:p>
          <a:p>
            <a:pPr eaLnBrk="1" hangingPunct="1"/>
            <a:endParaRPr lang="es-ES" altLang="es-SV"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171450" y="549275"/>
            <a:ext cx="8713788" cy="5646738"/>
          </a:xfrm>
          <a:prstGeom prst="rect">
            <a:avLst/>
          </a:prstGeom>
          <a:noFill/>
        </p:spPr>
        <p:txBody>
          <a:bodyPr>
            <a:spAutoFit/>
          </a:bodyPr>
          <a:lstStyle/>
          <a:p>
            <a:pPr marL="342900" indent="-342900" eaLnBrk="1" hangingPunct="1">
              <a:buFont typeface="Arial" panose="020B0604020202020204" pitchFamily="34" charset="0"/>
              <a:buChar char="•"/>
              <a:defRPr/>
            </a:pPr>
            <a:r>
              <a:rPr lang="es-ES" sz="1900" dirty="0">
                <a:solidFill>
                  <a:srgbClr val="FF0000"/>
                </a:solidFill>
                <a:latin typeface="+mn-lt"/>
                <a:cs typeface="Arial" panose="020B0604020202020204" pitchFamily="34" charset="0"/>
              </a:rPr>
              <a:t>Finales del siglo XIX. David J. Guzmán: </a:t>
            </a:r>
            <a:r>
              <a:rPr lang="es-ES_tradnl" sz="1900" dirty="0">
                <a:solidFill>
                  <a:srgbClr val="0070C0"/>
                </a:solidFill>
                <a:latin typeface="+mn-lt"/>
                <a:cs typeface="Arial" panose="020B0604020202020204" pitchFamily="34" charset="0"/>
              </a:rPr>
              <a:t>población nacional en cuatro grupos: </a:t>
            </a:r>
            <a:r>
              <a:rPr lang="es-ES_tradnl" sz="1900" dirty="0">
                <a:solidFill>
                  <a:srgbClr val="FF0000"/>
                </a:solidFill>
                <a:latin typeface="+mn-lt"/>
                <a:cs typeface="Arial" panose="020B0604020202020204" pitchFamily="34" charset="0"/>
              </a:rPr>
              <a:t>a) Indígenas: </a:t>
            </a:r>
            <a:r>
              <a:rPr lang="es-ES_tradnl" sz="1900" dirty="0">
                <a:solidFill>
                  <a:srgbClr val="0070C0"/>
                </a:solidFill>
                <a:latin typeface="+mn-lt"/>
                <a:cs typeface="Arial" panose="020B0604020202020204" pitchFamily="34" charset="0"/>
              </a:rPr>
              <a:t>“serios, taciturnos, degradados en sus facultades de sus antepasados (los mayas):</a:t>
            </a:r>
            <a:r>
              <a:rPr lang="es-ES_tradnl" sz="1900" dirty="0">
                <a:solidFill>
                  <a:srgbClr val="92D050"/>
                </a:solidFill>
                <a:latin typeface="+mn-lt"/>
                <a:cs typeface="Arial" panose="020B0604020202020204" pitchFamily="34" charset="0"/>
              </a:rPr>
              <a:t>producción para autoconsumo</a:t>
            </a:r>
            <a:r>
              <a:rPr lang="es-ES_tradnl" sz="1900" dirty="0">
                <a:solidFill>
                  <a:srgbClr val="0070C0"/>
                </a:solidFill>
                <a:latin typeface="+mn-lt"/>
                <a:cs typeface="Arial" panose="020B0604020202020204" pitchFamily="34" charset="0"/>
              </a:rPr>
              <a:t>. </a:t>
            </a:r>
            <a:r>
              <a:rPr lang="es-ES_tradnl" sz="1900" dirty="0">
                <a:solidFill>
                  <a:srgbClr val="FF0000"/>
                </a:solidFill>
                <a:latin typeface="+mn-lt"/>
                <a:cs typeface="Arial" panose="020B0604020202020204" pitchFamily="34" charset="0"/>
              </a:rPr>
              <a:t>b) Mestizos: </a:t>
            </a:r>
            <a:r>
              <a:rPr lang="es-ES_tradnl" sz="1900" dirty="0">
                <a:solidFill>
                  <a:srgbClr val="0070C0"/>
                </a:solidFill>
                <a:latin typeface="+mn-lt"/>
                <a:cs typeface="Arial" panose="020B0604020202020204" pitchFamily="34" charset="0"/>
              </a:rPr>
              <a:t>portadores de energía de europeos (negociantes, médicos, abogados, magistrados, curas y militares), al llegar </a:t>
            </a:r>
            <a:r>
              <a:rPr lang="es-ES_tradnl" sz="1900" dirty="0">
                <a:solidFill>
                  <a:srgbClr val="92D050"/>
                </a:solidFill>
                <a:latin typeface="+mn-lt"/>
                <a:cs typeface="Arial" panose="020B0604020202020204" pitchFamily="34" charset="0"/>
              </a:rPr>
              <a:t>al poder suelen degenerar en dictadores crueles</a:t>
            </a:r>
            <a:r>
              <a:rPr lang="es-ES_tradnl" sz="1900" dirty="0">
                <a:solidFill>
                  <a:srgbClr val="0070C0"/>
                </a:solidFill>
                <a:latin typeface="+mn-lt"/>
                <a:cs typeface="Arial" panose="020B0604020202020204" pitchFamily="34" charset="0"/>
              </a:rPr>
              <a:t>. c) </a:t>
            </a:r>
            <a:r>
              <a:rPr lang="es-ES_tradnl" sz="1900" dirty="0">
                <a:solidFill>
                  <a:srgbClr val="FF0000"/>
                </a:solidFill>
                <a:latin typeface="+mn-lt"/>
                <a:cs typeface="Arial" panose="020B0604020202020204" pitchFamily="34" charset="0"/>
              </a:rPr>
              <a:t>Zambos:</a:t>
            </a:r>
            <a:r>
              <a:rPr lang="es-ES_tradnl" sz="1900" dirty="0">
                <a:solidFill>
                  <a:srgbClr val="0070C0"/>
                </a:solidFill>
                <a:latin typeface="+mn-lt"/>
                <a:cs typeface="Arial" panose="020B0604020202020204" pitchFamily="34" charset="0"/>
              </a:rPr>
              <a:t> en facultades intelectuales “sacan el término medio de ambas razas”, </a:t>
            </a:r>
            <a:r>
              <a:rPr lang="es-ES_tradnl" sz="1900" dirty="0">
                <a:solidFill>
                  <a:srgbClr val="92D050"/>
                </a:solidFill>
                <a:latin typeface="+mn-lt"/>
                <a:cs typeface="Arial" panose="020B0604020202020204" pitchFamily="34" charset="0"/>
              </a:rPr>
              <a:t>suelen convertirse en “malvados y </a:t>
            </a:r>
            <a:r>
              <a:rPr lang="es-ES_tradnl" sz="1900" dirty="0" err="1">
                <a:solidFill>
                  <a:srgbClr val="92D050"/>
                </a:solidFill>
                <a:latin typeface="+mn-lt"/>
                <a:cs typeface="Arial" panose="020B0604020202020204" pitchFamily="34" charset="0"/>
              </a:rPr>
              <a:t>fascinerosos</a:t>
            </a:r>
            <a:r>
              <a:rPr lang="es-ES_tradnl" sz="1900" dirty="0">
                <a:solidFill>
                  <a:srgbClr val="0070C0"/>
                </a:solidFill>
                <a:latin typeface="+mn-lt"/>
                <a:cs typeface="Arial" panose="020B0604020202020204" pitchFamily="34" charset="0"/>
              </a:rPr>
              <a:t>”.</a:t>
            </a:r>
            <a:r>
              <a:rPr lang="es-ES_tradnl" sz="1900" dirty="0">
                <a:solidFill>
                  <a:srgbClr val="FF0000"/>
                </a:solidFill>
                <a:latin typeface="+mn-lt"/>
                <a:cs typeface="Arial" panose="020B0604020202020204" pitchFamily="34" charset="0"/>
              </a:rPr>
              <a:t>d) Blancos o criollos</a:t>
            </a:r>
            <a:r>
              <a:rPr lang="es-ES_tradnl" sz="1900" dirty="0">
                <a:solidFill>
                  <a:srgbClr val="0070C0"/>
                </a:solidFill>
                <a:latin typeface="+mn-lt"/>
                <a:cs typeface="Arial" panose="020B0604020202020204" pitchFamily="34" charset="0"/>
              </a:rPr>
              <a:t>: </a:t>
            </a:r>
            <a:r>
              <a:rPr lang="es-ES_tradnl" sz="1900" dirty="0">
                <a:solidFill>
                  <a:srgbClr val="92D050"/>
                </a:solidFill>
                <a:latin typeface="+mn-lt"/>
                <a:cs typeface="Arial" panose="020B0604020202020204" pitchFamily="34" charset="0"/>
              </a:rPr>
              <a:t>dictar las leyes y dirigir la sociedad </a:t>
            </a:r>
            <a:endParaRPr lang="es-SV" sz="1900" dirty="0">
              <a:solidFill>
                <a:srgbClr val="92D050"/>
              </a:solidFill>
              <a:latin typeface="+mn-lt"/>
              <a:cs typeface="Arial" panose="020B0604020202020204" pitchFamily="34" charset="0"/>
            </a:endParaRPr>
          </a:p>
          <a:p>
            <a:pPr marL="342900" indent="-342900" eaLnBrk="1" hangingPunct="1">
              <a:buFont typeface="Arial" panose="020B0604020202020204" pitchFamily="34" charset="0"/>
              <a:buChar char="•"/>
              <a:defRPr/>
            </a:pPr>
            <a:endParaRPr lang="es-MX" sz="1900" dirty="0">
              <a:solidFill>
                <a:srgbClr val="0070C0"/>
              </a:solidFill>
              <a:latin typeface="+mn-lt"/>
              <a:cs typeface="Arial" panose="020B0604020202020204" pitchFamily="34" charset="0"/>
            </a:endParaRPr>
          </a:p>
          <a:p>
            <a:pPr marL="342900" indent="-342900" eaLnBrk="1" hangingPunct="1">
              <a:buFont typeface="Arial" panose="020B0604020202020204" pitchFamily="34" charset="0"/>
              <a:buChar char="•"/>
              <a:defRPr/>
            </a:pPr>
            <a:r>
              <a:rPr lang="es-ES" sz="1900" dirty="0">
                <a:solidFill>
                  <a:srgbClr val="FF33CC"/>
                </a:solidFill>
                <a:latin typeface="+mn-lt"/>
                <a:cs typeface="Arial" panose="020B0604020202020204" pitchFamily="34" charset="0"/>
              </a:rPr>
              <a:t>1932. Terrateniente de occidente. </a:t>
            </a:r>
            <a:r>
              <a:rPr lang="es-ES_tradnl" sz="1900" dirty="0">
                <a:solidFill>
                  <a:srgbClr val="0070C0"/>
                </a:solidFill>
                <a:latin typeface="+mj-lt"/>
                <a:cs typeface="Arial" panose="020B0604020202020204" pitchFamily="34" charset="0"/>
              </a:rPr>
              <a:t>“Ellos tienen el germen de sangre pícara, de una raza conquistada. Se cometió con ellos el gravísimo, </a:t>
            </a:r>
            <a:r>
              <a:rPr lang="es-ES_tradnl" sz="1900" dirty="0">
                <a:solidFill>
                  <a:srgbClr val="00B050"/>
                </a:solidFill>
                <a:latin typeface="+mj-lt"/>
                <a:cs typeface="Arial" panose="020B0604020202020204" pitchFamily="34" charset="0"/>
              </a:rPr>
              <a:t>el peligrosísimo error de concederles derechos ciudadanos</a:t>
            </a:r>
            <a:r>
              <a:rPr lang="es-ES_tradnl" sz="1900" dirty="0">
                <a:solidFill>
                  <a:srgbClr val="0070C0"/>
                </a:solidFill>
                <a:latin typeface="+mj-lt"/>
                <a:cs typeface="Arial" panose="020B0604020202020204" pitchFamily="34" charset="0"/>
              </a:rPr>
              <a:t>. Eso fue enormemente malo para el país. Se les dijo que eran libres, que de ellos también era la nación, y que tenían pleno derecho de elegir sus jefes y mandar." </a:t>
            </a:r>
            <a:endParaRPr lang="es-ES" sz="1900" dirty="0">
              <a:solidFill>
                <a:srgbClr val="0070C0"/>
              </a:solidFill>
              <a:latin typeface="+mj-lt"/>
              <a:cs typeface="Arial" panose="020B0604020202020204" pitchFamily="34" charset="0"/>
            </a:endParaRPr>
          </a:p>
          <a:p>
            <a:pPr marL="342900" indent="-342900" eaLnBrk="1" hangingPunct="1">
              <a:buFont typeface="Arial" panose="020B0604020202020204" pitchFamily="34" charset="0"/>
              <a:buChar char="•"/>
              <a:defRPr/>
            </a:pPr>
            <a:endParaRPr lang="es-ES" sz="1900" dirty="0">
              <a:solidFill>
                <a:srgbClr val="0070C0"/>
              </a:solidFill>
              <a:latin typeface="+mn-lt"/>
              <a:cs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660400" y="476250"/>
            <a:ext cx="8220075" cy="2862263"/>
          </a:xfrm>
          <a:prstGeom prst="rect">
            <a:avLst/>
          </a:prstGeom>
          <a:noFill/>
        </p:spPr>
        <p:txBody>
          <a:bodyPr>
            <a:spAutoFit/>
          </a:bodyPr>
          <a:lstStyle/>
          <a:p>
            <a:pPr eaLnBrk="1" hangingPunct="1">
              <a:defRPr/>
            </a:pPr>
            <a:r>
              <a:rPr lang="es-ES" sz="2000" dirty="0">
                <a:solidFill>
                  <a:srgbClr val="0070C0"/>
                </a:solidFill>
                <a:latin typeface="+mj-lt"/>
                <a:cs typeface="Arial" panose="020B0604020202020204" pitchFamily="34" charset="0"/>
              </a:rPr>
              <a:t>Todavía quedan muchos resabios:</a:t>
            </a:r>
          </a:p>
          <a:p>
            <a:pPr eaLnBrk="1" hangingPunct="1">
              <a:defRPr/>
            </a:pPr>
            <a:endParaRPr lang="es-ES" sz="2000" dirty="0">
              <a:solidFill>
                <a:srgbClr val="0070C0"/>
              </a:solidFill>
              <a:latin typeface="+mj-lt"/>
              <a:cs typeface="Arial" panose="020B0604020202020204" pitchFamily="34" charset="0"/>
            </a:endParaRPr>
          </a:p>
          <a:p>
            <a:pPr marL="342900" indent="-342900" eaLnBrk="1" hangingPunct="1">
              <a:buFont typeface="Arial" panose="020B0604020202020204" pitchFamily="34" charset="0"/>
              <a:buChar char="•"/>
              <a:defRPr/>
            </a:pPr>
            <a:r>
              <a:rPr lang="es-ES" sz="2000" dirty="0" smtClean="0">
                <a:solidFill>
                  <a:srgbClr val="0070C0"/>
                </a:solidFill>
                <a:latin typeface="+mj-lt"/>
                <a:cs typeface="Arial" panose="020B0604020202020204" pitchFamily="34" charset="0"/>
              </a:rPr>
              <a:t>‘Ya </a:t>
            </a:r>
            <a:r>
              <a:rPr lang="es-ES" sz="2000" dirty="0">
                <a:solidFill>
                  <a:srgbClr val="0070C0"/>
                </a:solidFill>
                <a:latin typeface="+mj-lt"/>
                <a:cs typeface="Arial" panose="020B0604020202020204" pitchFamily="34" charset="0"/>
              </a:rPr>
              <a:t>le salió el </a:t>
            </a:r>
            <a:r>
              <a:rPr lang="es-ES" sz="2000" dirty="0" smtClean="0">
                <a:solidFill>
                  <a:srgbClr val="0070C0"/>
                </a:solidFill>
                <a:latin typeface="+mj-lt"/>
                <a:cs typeface="Arial" panose="020B0604020202020204" pitchFamily="34" charset="0"/>
              </a:rPr>
              <a:t>indio’.</a:t>
            </a:r>
            <a:endParaRPr lang="es-ES" sz="2000" dirty="0">
              <a:solidFill>
                <a:srgbClr val="0070C0"/>
              </a:solidFill>
              <a:latin typeface="+mj-lt"/>
              <a:cs typeface="Arial" panose="020B0604020202020204" pitchFamily="34" charset="0"/>
            </a:endParaRPr>
          </a:p>
          <a:p>
            <a:pPr marL="342900" indent="-342900" eaLnBrk="1" hangingPunct="1">
              <a:buFont typeface="Arial" panose="020B0604020202020204" pitchFamily="34" charset="0"/>
              <a:buChar char="•"/>
              <a:defRPr/>
            </a:pPr>
            <a:r>
              <a:rPr lang="es-ES" sz="2000" dirty="0" smtClean="0">
                <a:solidFill>
                  <a:srgbClr val="0070C0"/>
                </a:solidFill>
                <a:latin typeface="+mj-lt"/>
                <a:cs typeface="Arial" panose="020B0604020202020204" pitchFamily="34" charset="0"/>
              </a:rPr>
              <a:t>‘Este </a:t>
            </a:r>
            <a:r>
              <a:rPr lang="es-ES" sz="2000" dirty="0">
                <a:solidFill>
                  <a:srgbClr val="0070C0"/>
                </a:solidFill>
                <a:latin typeface="+mj-lt"/>
                <a:cs typeface="Arial" panose="020B0604020202020204" pitchFamily="34" charset="0"/>
              </a:rPr>
              <a:t>es puro </a:t>
            </a:r>
            <a:r>
              <a:rPr lang="es-ES" sz="2000" dirty="0" smtClean="0">
                <a:solidFill>
                  <a:srgbClr val="0070C0"/>
                </a:solidFill>
                <a:latin typeface="+mj-lt"/>
                <a:cs typeface="Arial" panose="020B0604020202020204" pitchFamily="34" charset="0"/>
              </a:rPr>
              <a:t>indio’.</a:t>
            </a:r>
            <a:endParaRPr lang="es-ES" sz="2000" dirty="0">
              <a:solidFill>
                <a:srgbClr val="0070C0"/>
              </a:solidFill>
              <a:latin typeface="+mj-lt"/>
              <a:cs typeface="Arial" panose="020B0604020202020204" pitchFamily="34" charset="0"/>
            </a:endParaRPr>
          </a:p>
          <a:p>
            <a:pPr marL="342900" indent="-342900" eaLnBrk="1" hangingPunct="1">
              <a:buFont typeface="Arial" panose="020B0604020202020204" pitchFamily="34" charset="0"/>
              <a:buChar char="•"/>
              <a:defRPr/>
            </a:pPr>
            <a:r>
              <a:rPr lang="es-ES" sz="2000" dirty="0" smtClean="0">
                <a:solidFill>
                  <a:srgbClr val="0070C0"/>
                </a:solidFill>
                <a:latin typeface="+mj-lt"/>
                <a:cs typeface="Arial" panose="020B0604020202020204" pitchFamily="34" charset="0"/>
              </a:rPr>
              <a:t>‘Este </a:t>
            </a:r>
            <a:r>
              <a:rPr lang="es-ES" sz="2000" dirty="0">
                <a:solidFill>
                  <a:srgbClr val="0070C0"/>
                </a:solidFill>
                <a:latin typeface="+mj-lt"/>
                <a:cs typeface="Arial" panose="020B0604020202020204" pitchFamily="34" charset="0"/>
              </a:rPr>
              <a:t>es más terco que un </a:t>
            </a:r>
            <a:r>
              <a:rPr lang="es-ES" sz="2000" dirty="0" smtClean="0">
                <a:solidFill>
                  <a:srgbClr val="0070C0"/>
                </a:solidFill>
                <a:latin typeface="+mj-lt"/>
                <a:cs typeface="Arial" panose="020B0604020202020204" pitchFamily="34" charset="0"/>
              </a:rPr>
              <a:t>indio’.</a:t>
            </a:r>
            <a:endParaRPr lang="es-ES" sz="2000" dirty="0">
              <a:solidFill>
                <a:srgbClr val="0070C0"/>
              </a:solidFill>
              <a:latin typeface="+mj-lt"/>
              <a:cs typeface="Arial" panose="020B0604020202020204" pitchFamily="34" charset="0"/>
            </a:endParaRPr>
          </a:p>
          <a:p>
            <a:pPr marL="342900" indent="-342900" eaLnBrk="1" hangingPunct="1">
              <a:buFont typeface="Arial" panose="020B0604020202020204" pitchFamily="34" charset="0"/>
              <a:buChar char="•"/>
              <a:defRPr/>
            </a:pPr>
            <a:r>
              <a:rPr lang="es-ES" sz="2000" dirty="0" smtClean="0">
                <a:solidFill>
                  <a:srgbClr val="0070C0"/>
                </a:solidFill>
                <a:latin typeface="+mj-lt"/>
                <a:cs typeface="Arial" panose="020B0604020202020204" pitchFamily="34" charset="0"/>
              </a:rPr>
              <a:t>‘Indio holgazán’.</a:t>
            </a:r>
            <a:endParaRPr lang="es-ES" sz="2000" dirty="0">
              <a:solidFill>
                <a:srgbClr val="0070C0"/>
              </a:solidFill>
              <a:latin typeface="+mj-lt"/>
              <a:cs typeface="Arial" panose="020B0604020202020204" pitchFamily="34" charset="0"/>
            </a:endParaRPr>
          </a:p>
          <a:p>
            <a:pPr marL="342900" indent="-342900" eaLnBrk="1" hangingPunct="1">
              <a:buFont typeface="Arial" panose="020B0604020202020204" pitchFamily="34" charset="0"/>
              <a:buChar char="•"/>
              <a:defRPr/>
            </a:pPr>
            <a:endParaRPr lang="es-ES" sz="2000" dirty="0">
              <a:solidFill>
                <a:srgbClr val="0070C0"/>
              </a:solidFill>
              <a:latin typeface="+mj-lt"/>
              <a:cs typeface="Arial" panose="020B0604020202020204" pitchFamily="34" charset="0"/>
            </a:endParaRPr>
          </a:p>
          <a:p>
            <a:pPr eaLnBrk="1" hangingPunct="1">
              <a:defRPr/>
            </a:pPr>
            <a:r>
              <a:rPr lang="es-ES" sz="2000" dirty="0">
                <a:solidFill>
                  <a:srgbClr val="0070C0"/>
                </a:solidFill>
                <a:latin typeface="+mj-lt"/>
                <a:cs typeface="Arial" panose="020B0604020202020204" pitchFamily="34" charset="0"/>
              </a:rPr>
              <a:t>Muchos de estos epítetos fueron trasladados luego a la población campesina.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1 Título"/>
          <p:cNvSpPr>
            <a:spLocks noGrp="1"/>
          </p:cNvSpPr>
          <p:nvPr>
            <p:ph type="title"/>
          </p:nvPr>
        </p:nvSpPr>
        <p:spPr>
          <a:xfrm>
            <a:off x="457200" y="0"/>
            <a:ext cx="8229600" cy="692150"/>
          </a:xfrm>
        </p:spPr>
        <p:txBody>
          <a:bodyPr/>
          <a:lstStyle/>
          <a:p>
            <a:r>
              <a:rPr lang="es-MX" altLang="es-SV" sz="3200" b="1" smtClean="0">
                <a:solidFill>
                  <a:srgbClr val="00B050"/>
                </a:solidFill>
              </a:rPr>
              <a:t>El machismo: </a:t>
            </a:r>
            <a:endParaRPr lang="es-SV" altLang="es-SV" sz="3200" b="1" smtClean="0">
              <a:solidFill>
                <a:srgbClr val="00B050"/>
              </a:solidFill>
            </a:endParaRPr>
          </a:p>
        </p:txBody>
      </p:sp>
      <p:sp>
        <p:nvSpPr>
          <p:cNvPr id="3" name="2 CuadroTexto"/>
          <p:cNvSpPr txBox="1"/>
          <p:nvPr/>
        </p:nvSpPr>
        <p:spPr>
          <a:xfrm>
            <a:off x="528638" y="908050"/>
            <a:ext cx="8147050" cy="6232525"/>
          </a:xfrm>
          <a:prstGeom prst="rect">
            <a:avLst/>
          </a:prstGeom>
          <a:noFill/>
        </p:spPr>
        <p:txBody>
          <a:bodyPr>
            <a:spAutoFit/>
          </a:bodyPr>
          <a:lstStyle/>
          <a:p>
            <a:pPr algn="just" eaLnBrk="1" hangingPunct="1">
              <a:defRPr/>
            </a:pPr>
            <a:r>
              <a:rPr lang="es-MX" sz="1900" dirty="0">
                <a:solidFill>
                  <a:srgbClr val="0070C0"/>
                </a:solidFill>
                <a:latin typeface="+mj-lt"/>
                <a:cs typeface="Arial" panose="020B0604020202020204" pitchFamily="34" charset="0"/>
              </a:rPr>
              <a:t>Código Civil de 1880: la mujer no puede, sin autorización del marido, celebrar contrato alguno, ni desistir de un contrato anterior, ni remitir una deuda, ni aceptar o repudiar una donación, herencia o legado, ni adquirir a título oneroso o lucrativo, ni enajenar, hipotecar o empeñar</a:t>
            </a:r>
          </a:p>
          <a:p>
            <a:pPr algn="just" eaLnBrk="1" hangingPunct="1">
              <a:defRPr/>
            </a:pPr>
            <a:endParaRPr lang="es-MX" sz="1900" dirty="0">
              <a:solidFill>
                <a:srgbClr val="0070C0"/>
              </a:solidFill>
              <a:latin typeface="+mj-lt"/>
              <a:cs typeface="Arial" panose="020B0604020202020204" pitchFamily="34" charset="0"/>
            </a:endParaRPr>
          </a:p>
          <a:p>
            <a:pPr algn="just" eaLnBrk="1" hangingPunct="1">
              <a:defRPr/>
            </a:pPr>
            <a:r>
              <a:rPr lang="es-MX" sz="1900" dirty="0">
                <a:latin typeface="+mj-lt"/>
                <a:cs typeface="Arial" panose="020B0604020202020204" pitchFamily="34" charset="0"/>
              </a:rPr>
              <a:t>Es hasta  en la </a:t>
            </a:r>
            <a:r>
              <a:rPr lang="es-MX" sz="1900" dirty="0">
                <a:solidFill>
                  <a:srgbClr val="FF0000"/>
                </a:solidFill>
                <a:latin typeface="+mj-lt"/>
                <a:cs typeface="Arial" panose="020B0604020202020204" pitchFamily="34" charset="0"/>
              </a:rPr>
              <a:t>Constitución de 1950 </a:t>
            </a:r>
            <a:r>
              <a:rPr lang="es-MX" sz="1900" dirty="0">
                <a:latin typeface="+mj-lt"/>
                <a:cs typeface="Arial" panose="020B0604020202020204" pitchFamily="34" charset="0"/>
              </a:rPr>
              <a:t>que se reconoce la ciudadanía para todos los salvadoreños “sin distinción de sexo”.</a:t>
            </a:r>
          </a:p>
          <a:p>
            <a:pPr algn="just" eaLnBrk="1" hangingPunct="1">
              <a:defRPr/>
            </a:pPr>
            <a:endParaRPr lang="es-MX" sz="1900" dirty="0">
              <a:latin typeface="+mj-lt"/>
              <a:cs typeface="Arial" panose="020B0604020202020204" pitchFamily="34" charset="0"/>
            </a:endParaRPr>
          </a:p>
          <a:p>
            <a:pPr algn="just" eaLnBrk="1" hangingPunct="1">
              <a:defRPr/>
            </a:pPr>
            <a:r>
              <a:rPr lang="es-MX" sz="1900" dirty="0">
                <a:solidFill>
                  <a:srgbClr val="0070C0"/>
                </a:solidFill>
                <a:latin typeface="+mj-lt"/>
                <a:cs typeface="Arial" panose="020B0604020202020204" pitchFamily="34" charset="0"/>
              </a:rPr>
              <a:t>Hoy, de</a:t>
            </a:r>
            <a:r>
              <a:rPr lang="es-SV" sz="1900" dirty="0">
                <a:solidFill>
                  <a:srgbClr val="0070C0"/>
                </a:solidFill>
                <a:latin typeface="+mj-lt"/>
                <a:cs typeface="Arial" panose="020B0604020202020204" pitchFamily="34" charset="0"/>
              </a:rPr>
              <a:t>l total de propietarios de tierras agrícolas sólo un 18% son mujeres</a:t>
            </a:r>
          </a:p>
          <a:p>
            <a:pPr algn="just" eaLnBrk="1" hangingPunct="1">
              <a:defRPr/>
            </a:pPr>
            <a:endParaRPr lang="es-MX" sz="1900" dirty="0">
              <a:solidFill>
                <a:srgbClr val="0070C0"/>
              </a:solidFill>
              <a:latin typeface="+mj-lt"/>
              <a:cs typeface="Arial" panose="020B0604020202020204" pitchFamily="34" charset="0"/>
            </a:endParaRPr>
          </a:p>
          <a:p>
            <a:pPr algn="just" eaLnBrk="1" hangingPunct="1">
              <a:defRPr/>
            </a:pPr>
            <a:r>
              <a:rPr lang="es-MX" sz="1900" dirty="0">
                <a:latin typeface="+mj-lt"/>
                <a:cs typeface="Arial" panose="020B0604020202020204" pitchFamily="34" charset="0"/>
              </a:rPr>
              <a:t>En el ámbito laboral, su remuneración promedio equivale al 80% de la de los hombres, pese a trabajar en promedio una hora más.</a:t>
            </a:r>
          </a:p>
          <a:p>
            <a:pPr algn="just" eaLnBrk="1" hangingPunct="1">
              <a:defRPr/>
            </a:pPr>
            <a:endParaRPr lang="es-MX" sz="1900" dirty="0">
              <a:latin typeface="+mj-lt"/>
              <a:cs typeface="Arial" panose="020B0604020202020204" pitchFamily="34" charset="0"/>
            </a:endParaRPr>
          </a:p>
          <a:p>
            <a:pPr algn="just" eaLnBrk="1" hangingPunct="1">
              <a:defRPr/>
            </a:pPr>
            <a:r>
              <a:rPr lang="es-SV" sz="1900" dirty="0">
                <a:solidFill>
                  <a:srgbClr val="0070C0"/>
                </a:solidFill>
                <a:latin typeface="+mj-lt"/>
                <a:cs typeface="Arial" panose="020B0604020202020204" pitchFamily="34" charset="0"/>
              </a:rPr>
              <a:t>Cada  3 horas al menos una adolescente sufre violencia sexual.</a:t>
            </a:r>
          </a:p>
          <a:p>
            <a:pPr algn="just" eaLnBrk="1" hangingPunct="1">
              <a:defRPr/>
            </a:pPr>
            <a:endParaRPr lang="es-SV" sz="1900" dirty="0">
              <a:solidFill>
                <a:srgbClr val="0070C0"/>
              </a:solidFill>
              <a:latin typeface="+mj-lt"/>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427038" y="26988"/>
            <a:ext cx="8229600" cy="738187"/>
          </a:xfrm>
        </p:spPr>
        <p:txBody>
          <a:bodyPr/>
          <a:lstStyle/>
          <a:p>
            <a:pPr algn="just"/>
            <a:r>
              <a:rPr lang="es-MX" altLang="es-SV" b="1" smtClean="0">
                <a:solidFill>
                  <a:srgbClr val="00B050"/>
                </a:solidFill>
              </a:rPr>
              <a:t>El autoritarismo</a:t>
            </a:r>
            <a:endParaRPr lang="es-SV" altLang="es-SV" b="1" smtClean="0">
              <a:solidFill>
                <a:srgbClr val="00B050"/>
              </a:solidFill>
            </a:endParaRPr>
          </a:p>
        </p:txBody>
      </p:sp>
      <p:sp>
        <p:nvSpPr>
          <p:cNvPr id="3" name="2 Rectángulo"/>
          <p:cNvSpPr/>
          <p:nvPr/>
        </p:nvSpPr>
        <p:spPr>
          <a:xfrm>
            <a:off x="647700" y="3106738"/>
            <a:ext cx="8153400" cy="990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lang="es-MX" sz="2000" dirty="0">
                <a:solidFill>
                  <a:schemeClr val="tx1"/>
                </a:solidFill>
                <a:latin typeface="+mj-lt"/>
              </a:rPr>
              <a:t>Tendencia a querer resolver los problemas por la fuerza</a:t>
            </a:r>
          </a:p>
          <a:p>
            <a:pPr algn="just" eaLnBrk="1" hangingPunct="1">
              <a:defRPr/>
            </a:pPr>
            <a:endParaRPr lang="es-MX" sz="2000" dirty="0">
              <a:solidFill>
                <a:schemeClr val="tx1"/>
              </a:solidFill>
              <a:latin typeface="+mj-lt"/>
            </a:endParaRPr>
          </a:p>
          <a:p>
            <a:pPr algn="just" eaLnBrk="1" hangingPunct="1">
              <a:defRPr/>
            </a:pPr>
            <a:r>
              <a:rPr lang="es-ES" sz="2000" dirty="0">
                <a:solidFill>
                  <a:srgbClr val="0070C0"/>
                </a:solidFill>
              </a:rPr>
              <a:t>1932. Terrateniente de </a:t>
            </a:r>
            <a:r>
              <a:rPr lang="es-ES" sz="2000" dirty="0" err="1">
                <a:solidFill>
                  <a:srgbClr val="0070C0"/>
                </a:solidFill>
              </a:rPr>
              <a:t>Juayúa</a:t>
            </a:r>
            <a:r>
              <a:rPr lang="es-ES" sz="2000" dirty="0">
                <a:solidFill>
                  <a:srgbClr val="0070C0"/>
                </a:solidFill>
              </a:rPr>
              <a:t>, dice; “</a:t>
            </a:r>
            <a:r>
              <a:rPr lang="es-ES" sz="2000" dirty="0">
                <a:solidFill>
                  <a:srgbClr val="00B050"/>
                </a:solidFill>
              </a:rPr>
              <a:t>Nos gustaría que esta raza pestilente fuera exterminada. </a:t>
            </a:r>
            <a:r>
              <a:rPr lang="es-ES" sz="2000" dirty="0">
                <a:solidFill>
                  <a:srgbClr val="0070C0"/>
                </a:solidFill>
              </a:rPr>
              <a:t>Necesitamos la mano fuerte del gobierno, sin pedirle consejos a nadie, porque hay gentes piadosas que predican el perdón, porque ellas no se han visto todavía con su vida en un hilo. </a:t>
            </a:r>
            <a:r>
              <a:rPr lang="es-ES" sz="2000" dirty="0">
                <a:solidFill>
                  <a:srgbClr val="00B050"/>
                </a:solidFill>
              </a:rPr>
              <a:t>Hicieron bien en Norteamérica, de acabar con ellos; a bala, primero, </a:t>
            </a:r>
            <a:r>
              <a:rPr lang="es-ES" sz="2000" dirty="0">
                <a:solidFill>
                  <a:srgbClr val="0070C0"/>
                </a:solidFill>
              </a:rPr>
              <a:t>antes de impedir el desarrollo del progreso de aquella nación; mataron primero a los indios, porque éstos nunca tendrán buenos sentimientos de nada. Nosotros, aquí, los hemos estado viendo como de nuestras familias, con todas las consideraciones, y ya los vieran ustedes en acción! Tienen instintos feroces”.</a:t>
            </a:r>
            <a:endParaRPr lang="es-SV" sz="2000" dirty="0">
              <a:solidFill>
                <a:schemeClr val="tx1"/>
              </a:solidFill>
              <a:latin typeface="+mj-lt"/>
            </a:endParaRPr>
          </a:p>
        </p:txBody>
      </p:sp>
      <p:sp>
        <p:nvSpPr>
          <p:cNvPr id="4" name="3 Rectángulo"/>
          <p:cNvSpPr/>
          <p:nvPr/>
        </p:nvSpPr>
        <p:spPr>
          <a:xfrm>
            <a:off x="503238" y="2492375"/>
            <a:ext cx="8153400" cy="1371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es-SV" dirty="0">
              <a:solidFill>
                <a:srgbClr val="0092BB"/>
              </a:solidFill>
              <a:latin typeface="+mj-lt"/>
            </a:endParaRPr>
          </a:p>
        </p:txBody>
      </p:sp>
      <p:sp>
        <p:nvSpPr>
          <p:cNvPr id="5" name="4 Rectángulo"/>
          <p:cNvSpPr/>
          <p:nvPr/>
        </p:nvSpPr>
        <p:spPr>
          <a:xfrm>
            <a:off x="503238" y="4592638"/>
            <a:ext cx="8153400" cy="16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es-SV" dirty="0">
              <a:solidFill>
                <a:srgbClr val="FF0000"/>
              </a:solidFill>
              <a:latin typeface="+mj-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Rectángulo"/>
          <p:cNvSpPr/>
          <p:nvPr/>
        </p:nvSpPr>
        <p:spPr>
          <a:xfrm>
            <a:off x="647700" y="3368675"/>
            <a:ext cx="8153400" cy="990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lang="es-MX" sz="2000" dirty="0">
                <a:solidFill>
                  <a:srgbClr val="0092BB"/>
                </a:solidFill>
              </a:rPr>
              <a:t>1961: un grupo de ciudadanos que abogaba por medidas extremas para combatir el crimen decía: “Todos estos individuos, se aconsejará, deberán ser capturados y conducidos a la policía en donde </a:t>
            </a:r>
            <a:r>
              <a:rPr lang="es-MX" sz="2000" dirty="0">
                <a:solidFill>
                  <a:srgbClr val="00B050"/>
                </a:solidFill>
              </a:rPr>
              <a:t>deberá rapárseles y en seguida teñírseles las manos con substancias químicas indelebles</a:t>
            </a:r>
            <a:r>
              <a:rPr lang="es-MX" sz="2000" dirty="0">
                <a:solidFill>
                  <a:srgbClr val="0092BB"/>
                </a:solidFill>
              </a:rPr>
              <a:t>, salvo que se las quemen con líquidos corrosivos</a:t>
            </a:r>
            <a:r>
              <a:rPr lang="es-MX" sz="2000" dirty="0" smtClean="0">
                <a:solidFill>
                  <a:srgbClr val="0092BB"/>
                </a:solidFill>
              </a:rPr>
              <a:t>.” (</a:t>
            </a:r>
            <a:r>
              <a:rPr lang="es-MX" sz="2000" dirty="0">
                <a:solidFill>
                  <a:srgbClr val="0092BB"/>
                </a:solidFill>
              </a:rPr>
              <a:t>Diario EL Popular)</a:t>
            </a:r>
          </a:p>
          <a:p>
            <a:pPr algn="just" eaLnBrk="1" hangingPunct="1">
              <a:defRPr/>
            </a:pPr>
            <a:endParaRPr lang="es-MX" sz="2000" dirty="0">
              <a:solidFill>
                <a:srgbClr val="0092BB"/>
              </a:solidFill>
            </a:endParaRPr>
          </a:p>
          <a:p>
            <a:pPr algn="just" eaLnBrk="1" hangingPunct="1">
              <a:defRPr/>
            </a:pPr>
            <a:r>
              <a:rPr lang="es-MX" sz="2000" dirty="0">
                <a:solidFill>
                  <a:schemeClr val="tx1"/>
                </a:solidFill>
              </a:rPr>
              <a:t>1977: “Las cosas se están asemejando a las que ocurrieron en  Chile en tiempos de </a:t>
            </a:r>
            <a:r>
              <a:rPr lang="es-MX" sz="2000" dirty="0">
                <a:solidFill>
                  <a:srgbClr val="00B050"/>
                </a:solidFill>
              </a:rPr>
              <a:t>Allende…se deben hacer a un lado (…) los “consejos” </a:t>
            </a:r>
            <a:r>
              <a:rPr lang="es-MX" sz="2000" dirty="0" smtClean="0">
                <a:solidFill>
                  <a:srgbClr val="00B050"/>
                </a:solidFill>
              </a:rPr>
              <a:t>impartidos </a:t>
            </a:r>
            <a:r>
              <a:rPr lang="es-MX" sz="2000" dirty="0">
                <a:solidFill>
                  <a:srgbClr val="00B050"/>
                </a:solidFill>
              </a:rPr>
              <a:t>desde fuera, dentro de los “paquetes” de los mentados </a:t>
            </a:r>
            <a:r>
              <a:rPr lang="es-MX" sz="2000" dirty="0">
                <a:solidFill>
                  <a:srgbClr val="FF0000"/>
                </a:solidFill>
              </a:rPr>
              <a:t>“derechos humanos”</a:t>
            </a:r>
            <a:r>
              <a:rPr lang="es-MX" sz="2000" dirty="0">
                <a:solidFill>
                  <a:schemeClr val="tx1"/>
                </a:solidFill>
              </a:rPr>
              <a:t>, que tanto daño están causando y causarán a los pueblos y sus economías.”  (Diario de </a:t>
            </a:r>
            <a:r>
              <a:rPr lang="es-MX" sz="2000" dirty="0" smtClean="0">
                <a:solidFill>
                  <a:schemeClr val="tx1"/>
                </a:solidFill>
              </a:rPr>
              <a:t>Hoy, noviembre de 1977)</a:t>
            </a:r>
            <a:endParaRPr lang="es-MX" sz="2000" dirty="0">
              <a:solidFill>
                <a:schemeClr val="tx1"/>
              </a:solidFill>
            </a:endParaRPr>
          </a:p>
          <a:p>
            <a:pPr algn="just" eaLnBrk="1" hangingPunct="1">
              <a:defRPr/>
            </a:pPr>
            <a:endParaRPr lang="es-MX" sz="2000" dirty="0">
              <a:solidFill>
                <a:schemeClr val="tx1"/>
              </a:solidFill>
            </a:endParaRPr>
          </a:p>
          <a:p>
            <a:pPr algn="just" eaLnBrk="1" hangingPunct="1">
              <a:defRPr/>
            </a:pPr>
            <a:r>
              <a:rPr lang="es-MX" sz="2000" dirty="0">
                <a:solidFill>
                  <a:schemeClr val="tx1"/>
                </a:solidFill>
              </a:rPr>
              <a:t>Mano dura, súper mano dura, ultra mano dura</a:t>
            </a:r>
            <a:endParaRPr lang="es-SV" sz="2000" dirty="0">
              <a:solidFill>
                <a:srgbClr val="FF0000"/>
              </a:solidFill>
            </a:endParaRPr>
          </a:p>
          <a:p>
            <a:pPr algn="just" eaLnBrk="1" hangingPunct="1">
              <a:defRPr/>
            </a:pPr>
            <a:endParaRPr lang="es-MX" sz="2000" dirty="0">
              <a:solidFill>
                <a:srgbClr val="0092BB"/>
              </a:solidFill>
            </a:endParaRPr>
          </a:p>
          <a:p>
            <a:pPr algn="just" eaLnBrk="1" hangingPunct="1">
              <a:defRPr/>
            </a:pPr>
            <a:endParaRPr lang="es-SV" sz="2000" dirty="0">
              <a:solidFill>
                <a:schemeClr val="tx1"/>
              </a:solidFill>
              <a:latin typeface="+mj-lt"/>
            </a:endParaRPr>
          </a:p>
        </p:txBody>
      </p:sp>
      <p:sp>
        <p:nvSpPr>
          <p:cNvPr id="4" name="3 Rectángulo"/>
          <p:cNvSpPr/>
          <p:nvPr/>
        </p:nvSpPr>
        <p:spPr>
          <a:xfrm>
            <a:off x="503238" y="2492375"/>
            <a:ext cx="8153400" cy="1371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es-SV" dirty="0">
              <a:solidFill>
                <a:srgbClr val="0092BB"/>
              </a:solidFill>
              <a:latin typeface="+mj-lt"/>
            </a:endParaRPr>
          </a:p>
        </p:txBody>
      </p:sp>
      <p:sp>
        <p:nvSpPr>
          <p:cNvPr id="5" name="4 Rectángulo"/>
          <p:cNvSpPr/>
          <p:nvPr/>
        </p:nvSpPr>
        <p:spPr>
          <a:xfrm>
            <a:off x="503238" y="4592638"/>
            <a:ext cx="8153400" cy="16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es-SV" dirty="0">
              <a:solidFill>
                <a:srgbClr val="FF0000"/>
              </a:solidFill>
              <a:latin typeface="+mj-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fil">
  <a:themeElements>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erfi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er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er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er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er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er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er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er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er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98205</TotalTime>
  <Words>2679</Words>
  <Application>Microsoft Office PowerPoint</Application>
  <PresentationFormat>Presentación en pantalla (4:3)</PresentationFormat>
  <Paragraphs>202</Paragraphs>
  <Slides>46</Slides>
  <Notes>0</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Perfil</vt:lpstr>
      <vt:lpstr>Diapositiva 1</vt:lpstr>
      <vt:lpstr>Diapositiva 2</vt:lpstr>
      <vt:lpstr>Diapositiva 3</vt:lpstr>
      <vt:lpstr>Diapositiva 4</vt:lpstr>
      <vt:lpstr>Diapositiva 5</vt:lpstr>
      <vt:lpstr>Diapositiva 6</vt:lpstr>
      <vt:lpstr>El machismo: </vt:lpstr>
      <vt:lpstr>El autoritarismo</vt:lpstr>
      <vt:lpstr>Diapositiva 9</vt:lpstr>
      <vt:lpstr>Diapositiva 10</vt:lpstr>
      <vt:lpstr>Diapositiva 11</vt:lpstr>
      <vt:lpstr>Diapositiva 12</vt:lpstr>
      <vt:lpstr>Porque como sociedad hemos sido reacios a “ver las cosas desde la posición ventajosa de la gente” nos diría Mahbub ul Haq  O porque hemos sido indiferentes  al "deber de escuchar la voz de los pobres y romper las cadenas de la injusticia” nos diría el Papa Francisco  Discurso, Manila, Filipinas, 15 de enero de 2015</vt:lpstr>
      <vt:lpstr>Diapositiva 14</vt:lpstr>
      <vt:lpstr>En 2012, PNUD inició un proyecto con el objetivo de mejorar el diagnóstico y la medición de la pobreza en el país.  Se trataba de un proyecto con vocación política y técnica.  Lo cierto es que terminó siendo más que un proyecto político y técnico.  Fue además un proyecto educativo, porque aprendimos a entender la pobreza, no sólo a través de conceptos y números, sino también por las historias y dramas humanos que nos fueron compartidos en los conversatorios realizados.   Finalmente, terminó siendo un proyecto empático, porque nos llevó a ponernos en los zapatos de aquellas personas a quienes como organización  nos debemos: las que viven en pobreza, exclusión y marginación.</vt:lpstr>
      <vt:lpstr>¿Por qué dicen ustedes que son pobres?</vt:lpstr>
      <vt:lpstr>“Bueno, mire lo que comemos”</vt:lpstr>
      <vt:lpstr>“Bueno, mire lo que comemos”</vt:lpstr>
      <vt:lpstr>“Vea dónde vivimos” </vt:lpstr>
      <vt:lpstr>Diapositiva 20</vt:lpstr>
      <vt:lpstr>“Vea dónde vivimos” </vt:lpstr>
      <vt:lpstr>“Vea dónde vivimos” </vt:lpstr>
      <vt:lpstr>“Mire, nosotros no pasamos de lo mismo: trabajar y dormir, trabajar y dormir”</vt:lpstr>
      <vt:lpstr>“Mire, nosotros no pasamos de lo mismo: trabajar y dormir, trabajar y dormir”</vt:lpstr>
      <vt:lpstr>Diapositiva 25</vt:lpstr>
      <vt:lpstr>Y, ¿por qué creen ustedes que se encuentran en está situación? </vt:lpstr>
      <vt:lpstr>“¡Ah, porque aquí no hay trabajo!”</vt:lpstr>
      <vt:lpstr>“¡Ah, porque aquí no hay trabajo!”</vt:lpstr>
      <vt:lpstr>“¡Ah, porque aquí no hay trabajo!”</vt:lpstr>
      <vt:lpstr>“Y cuidadito si nos enfermamos”</vt:lpstr>
      <vt:lpstr>“Y cuidadito si nos enfermamos”</vt:lpstr>
      <vt:lpstr>“Y cuidadito si nos enfermamos”</vt:lpstr>
      <vt:lpstr>“Ya no se diga si uno llega a perder lo poco que tiene”</vt:lpstr>
      <vt:lpstr>“Ya no se diga si uno llega a perder lo poco que tiene”</vt:lpstr>
      <vt:lpstr>Mire, pero hay algo que de los que no nos han hablado ¿Y la educación?</vt:lpstr>
      <vt:lpstr>“Ah, es que esa hubiera sido la solución”</vt:lpstr>
      <vt:lpstr>“Ah, es que esa hubiera sido la solución”</vt:lpstr>
      <vt:lpstr>“Ah, es que esa hubiera sido la solución”</vt:lpstr>
      <vt:lpstr>“Ya ven, ahora entienden cuando les decía que esto de la pobreza es lo más pésimo que puede haber… imagínese usted viviendo sin saber si tiene para mañana, eso es la pobreza”  Rigoberto, Santo Domingo, Guazapa</vt:lpstr>
      <vt:lpstr>¿Cómo le hacen ustedes para salir adelante?</vt:lpstr>
      <vt:lpstr>Diapositiva 41</vt:lpstr>
      <vt:lpstr>“Yo no me siento pobre. La pobreza es un complejo que le viene a uno en la mente. Aunque vivamos pobres, yo en mi ser me siento bien, porque todavía puedo trabajar… un hijo de Dios no tiene que declararse en derrota”  Alicia, San Chico, Comasagua</vt:lpstr>
      <vt:lpstr>Diapositiva 43</vt:lpstr>
      <vt:lpstr>Diapositiva 44</vt:lpstr>
      <vt:lpstr>Diapositiva 45</vt:lpstr>
      <vt:lpstr>Diapositiva 46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Taller sobre Posicionamiento Estrategico</dc:title>
  <dc:creator>User</dc:creator>
  <cp:lastModifiedBy>usuario</cp:lastModifiedBy>
  <cp:revision>551</cp:revision>
  <dcterms:created xsi:type="dcterms:W3CDTF">2010-03-09T21:36:33Z</dcterms:created>
  <dcterms:modified xsi:type="dcterms:W3CDTF">2015-02-09T18:53:18Z</dcterms:modified>
</cp:coreProperties>
</file>